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36"/>
  </p:notesMasterIdLst>
  <p:sldIdLst>
    <p:sldId id="353" r:id="rId2"/>
    <p:sldId id="369" r:id="rId3"/>
    <p:sldId id="365" r:id="rId4"/>
    <p:sldId id="366" r:id="rId5"/>
    <p:sldId id="367" r:id="rId6"/>
    <p:sldId id="337" r:id="rId7"/>
    <p:sldId id="348" r:id="rId8"/>
    <p:sldId id="340" r:id="rId9"/>
    <p:sldId id="363" r:id="rId10"/>
    <p:sldId id="379" r:id="rId11"/>
    <p:sldId id="389" r:id="rId12"/>
    <p:sldId id="380" r:id="rId13"/>
    <p:sldId id="381" r:id="rId14"/>
    <p:sldId id="383" r:id="rId15"/>
    <p:sldId id="384" r:id="rId16"/>
    <p:sldId id="385" r:id="rId17"/>
    <p:sldId id="386" r:id="rId18"/>
    <p:sldId id="387" r:id="rId19"/>
    <p:sldId id="388" r:id="rId20"/>
    <p:sldId id="373" r:id="rId21"/>
    <p:sldId id="374" r:id="rId22"/>
    <p:sldId id="375" r:id="rId23"/>
    <p:sldId id="376" r:id="rId24"/>
    <p:sldId id="377" r:id="rId25"/>
    <p:sldId id="378" r:id="rId26"/>
    <p:sldId id="370" r:id="rId27"/>
    <p:sldId id="339" r:id="rId28"/>
    <p:sldId id="368" r:id="rId29"/>
    <p:sldId id="343" r:id="rId30"/>
    <p:sldId id="342" r:id="rId31"/>
    <p:sldId id="351" r:id="rId32"/>
    <p:sldId id="360" r:id="rId33"/>
    <p:sldId id="372" r:id="rId34"/>
    <p:sldId id="371"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CC00"/>
    <a:srgbClr val="99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42" autoAdjust="0"/>
    <p:restoredTop sz="95033" autoAdjust="0"/>
  </p:normalViewPr>
  <p:slideViewPr>
    <p:cSldViewPr>
      <p:cViewPr varScale="1">
        <p:scale>
          <a:sx n="82" d="100"/>
          <a:sy n="82" d="100"/>
        </p:scale>
        <p:origin x="1666"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hammed Almakadmeh" userId="95263264573d4ecf" providerId="LiveId" clId="{D0249241-023B-4867-A34A-CAB4D7039726}"/>
    <pc:docChg chg="undo custSel modSld">
      <pc:chgData name="Mhammed Almakadmeh" userId="95263264573d4ecf" providerId="LiveId" clId="{D0249241-023B-4867-A34A-CAB4D7039726}" dt="2023-03-28T07:14:58.226" v="286" actId="207"/>
      <pc:docMkLst>
        <pc:docMk/>
      </pc:docMkLst>
      <pc:sldChg chg="modSp mod">
        <pc:chgData name="Mhammed Almakadmeh" userId="95263264573d4ecf" providerId="LiveId" clId="{D0249241-023B-4867-A34A-CAB4D7039726}" dt="2023-03-28T06:47:47.616" v="110" actId="207"/>
        <pc:sldMkLst>
          <pc:docMk/>
          <pc:sldMk cId="2675382650" sldId="337"/>
        </pc:sldMkLst>
        <pc:spChg chg="mod">
          <ac:chgData name="Mhammed Almakadmeh" userId="95263264573d4ecf" providerId="LiveId" clId="{D0249241-023B-4867-A34A-CAB4D7039726}" dt="2023-03-28T06:46:06.926" v="92" actId="1076"/>
          <ac:spMkLst>
            <pc:docMk/>
            <pc:sldMk cId="2675382650" sldId="337"/>
            <ac:spMk id="2" creationId="{00000000-0000-0000-0000-000000000000}"/>
          </ac:spMkLst>
        </pc:spChg>
        <pc:spChg chg="mod">
          <ac:chgData name="Mhammed Almakadmeh" userId="95263264573d4ecf" providerId="LiveId" clId="{D0249241-023B-4867-A34A-CAB4D7039726}" dt="2023-03-28T06:47:47.616" v="110" actId="207"/>
          <ac:spMkLst>
            <pc:docMk/>
            <pc:sldMk cId="2675382650" sldId="337"/>
            <ac:spMk id="3" creationId="{00000000-0000-0000-0000-000000000000}"/>
          </ac:spMkLst>
        </pc:spChg>
        <pc:spChg chg="mod">
          <ac:chgData name="Mhammed Almakadmeh" userId="95263264573d4ecf" providerId="LiveId" clId="{D0249241-023B-4867-A34A-CAB4D7039726}" dt="2023-03-28T06:46:43.424" v="101" actId="207"/>
          <ac:spMkLst>
            <pc:docMk/>
            <pc:sldMk cId="2675382650" sldId="337"/>
            <ac:spMk id="5" creationId="{A93C1BA7-E92E-4F94-AC13-929DB06C30D1}"/>
          </ac:spMkLst>
        </pc:spChg>
        <pc:spChg chg="mod">
          <ac:chgData name="Mhammed Almakadmeh" userId="95263264573d4ecf" providerId="LiveId" clId="{D0249241-023B-4867-A34A-CAB4D7039726}" dt="2023-03-28T06:46:34.431" v="100" actId="207"/>
          <ac:spMkLst>
            <pc:docMk/>
            <pc:sldMk cId="2675382650" sldId="337"/>
            <ac:spMk id="7" creationId="{00000000-0000-0000-0000-000000000000}"/>
          </ac:spMkLst>
        </pc:spChg>
        <pc:spChg chg="mod">
          <ac:chgData name="Mhammed Almakadmeh" userId="95263264573d4ecf" providerId="LiveId" clId="{D0249241-023B-4867-A34A-CAB4D7039726}" dt="2023-03-28T06:46:31.985" v="99" actId="207"/>
          <ac:spMkLst>
            <pc:docMk/>
            <pc:sldMk cId="2675382650" sldId="337"/>
            <ac:spMk id="8" creationId="{00000000-0000-0000-0000-000000000000}"/>
          </ac:spMkLst>
        </pc:spChg>
      </pc:sldChg>
      <pc:sldChg chg="addSp modSp mod">
        <pc:chgData name="Mhammed Almakadmeh" userId="95263264573d4ecf" providerId="LiveId" clId="{D0249241-023B-4867-A34A-CAB4D7039726}" dt="2023-03-28T07:08:53.020" v="227" actId="20577"/>
        <pc:sldMkLst>
          <pc:docMk/>
          <pc:sldMk cId="109164173" sldId="340"/>
        </pc:sldMkLst>
        <pc:spChg chg="mod">
          <ac:chgData name="Mhammed Almakadmeh" userId="95263264573d4ecf" providerId="LiveId" clId="{D0249241-023B-4867-A34A-CAB4D7039726}" dt="2023-03-28T06:54:31.442" v="156" actId="1076"/>
          <ac:spMkLst>
            <pc:docMk/>
            <pc:sldMk cId="109164173" sldId="340"/>
            <ac:spMk id="2" creationId="{00000000-0000-0000-0000-000000000000}"/>
          </ac:spMkLst>
        </pc:spChg>
        <pc:spChg chg="add mod">
          <ac:chgData name="Mhammed Almakadmeh" userId="95263264573d4ecf" providerId="LiveId" clId="{D0249241-023B-4867-A34A-CAB4D7039726}" dt="2023-03-28T06:56:36.232" v="178" actId="207"/>
          <ac:spMkLst>
            <pc:docMk/>
            <pc:sldMk cId="109164173" sldId="340"/>
            <ac:spMk id="4" creationId="{7EC6F511-27B0-61B3-CFA1-680C3A775FBB}"/>
          </ac:spMkLst>
        </pc:spChg>
        <pc:spChg chg="mod">
          <ac:chgData name="Mhammed Almakadmeh" userId="95263264573d4ecf" providerId="LiveId" clId="{D0249241-023B-4867-A34A-CAB4D7039726}" dt="2023-03-28T07:04:26.208" v="206" actId="1076"/>
          <ac:spMkLst>
            <pc:docMk/>
            <pc:sldMk cId="109164173" sldId="340"/>
            <ac:spMk id="6" creationId="{00000000-0000-0000-0000-000000000000}"/>
          </ac:spMkLst>
        </pc:spChg>
        <pc:spChg chg="mod">
          <ac:chgData name="Mhammed Almakadmeh" userId="95263264573d4ecf" providerId="LiveId" clId="{D0249241-023B-4867-A34A-CAB4D7039726}" dt="2023-03-28T07:05:45.156" v="216" actId="20577"/>
          <ac:spMkLst>
            <pc:docMk/>
            <pc:sldMk cId="109164173" sldId="340"/>
            <ac:spMk id="8" creationId="{00000000-0000-0000-0000-000000000000}"/>
          </ac:spMkLst>
        </pc:spChg>
        <pc:spChg chg="mod">
          <ac:chgData name="Mhammed Almakadmeh" userId="95263264573d4ecf" providerId="LiveId" clId="{D0249241-023B-4867-A34A-CAB4D7039726}" dt="2023-03-28T07:08:53.020" v="227" actId="20577"/>
          <ac:spMkLst>
            <pc:docMk/>
            <pc:sldMk cId="109164173" sldId="340"/>
            <ac:spMk id="9" creationId="{00000000-0000-0000-0000-000000000000}"/>
          </ac:spMkLst>
        </pc:spChg>
      </pc:sldChg>
      <pc:sldChg chg="modSp mod">
        <pc:chgData name="Mhammed Almakadmeh" userId="95263264573d4ecf" providerId="LiveId" clId="{D0249241-023B-4867-A34A-CAB4D7039726}" dt="2023-03-28T06:51:58.805" v="149" actId="20577"/>
        <pc:sldMkLst>
          <pc:docMk/>
          <pc:sldMk cId="1198619793" sldId="348"/>
        </pc:sldMkLst>
        <pc:spChg chg="mod">
          <ac:chgData name="Mhammed Almakadmeh" userId="95263264573d4ecf" providerId="LiveId" clId="{D0249241-023B-4867-A34A-CAB4D7039726}" dt="2023-03-28T06:48:25.774" v="116" actId="207"/>
          <ac:spMkLst>
            <pc:docMk/>
            <pc:sldMk cId="1198619793" sldId="348"/>
            <ac:spMk id="2" creationId="{00000000-0000-0000-0000-000000000000}"/>
          </ac:spMkLst>
        </pc:spChg>
        <pc:spChg chg="mod">
          <ac:chgData name="Mhammed Almakadmeh" userId="95263264573d4ecf" providerId="LiveId" clId="{D0249241-023B-4867-A34A-CAB4D7039726}" dt="2023-03-28T06:51:58.805" v="149" actId="20577"/>
          <ac:spMkLst>
            <pc:docMk/>
            <pc:sldMk cId="1198619793" sldId="348"/>
            <ac:spMk id="3" creationId="{00000000-0000-0000-0000-000000000000}"/>
          </ac:spMkLst>
        </pc:spChg>
        <pc:spChg chg="mod">
          <ac:chgData name="Mhammed Almakadmeh" userId="95263264573d4ecf" providerId="LiveId" clId="{D0249241-023B-4867-A34A-CAB4D7039726}" dt="2023-03-28T06:49:47.223" v="130" actId="1076"/>
          <ac:spMkLst>
            <pc:docMk/>
            <pc:sldMk cId="1198619793" sldId="348"/>
            <ac:spMk id="5" creationId="{DF3BA0EE-D691-4D5C-AF15-75FC1C2231FD}"/>
          </ac:spMkLst>
        </pc:spChg>
      </pc:sldChg>
      <pc:sldChg chg="modSp mod">
        <pc:chgData name="Mhammed Almakadmeh" userId="95263264573d4ecf" providerId="LiveId" clId="{D0249241-023B-4867-A34A-CAB4D7039726}" dt="2023-03-28T07:02:28.845" v="196" actId="207"/>
        <pc:sldMkLst>
          <pc:docMk/>
          <pc:sldMk cId="1334592979" sldId="363"/>
        </pc:sldMkLst>
        <pc:spChg chg="mod">
          <ac:chgData name="Mhammed Almakadmeh" userId="95263264573d4ecf" providerId="LiveId" clId="{D0249241-023B-4867-A34A-CAB4D7039726}" dt="2023-03-28T07:00:48.294" v="184" actId="207"/>
          <ac:spMkLst>
            <pc:docMk/>
            <pc:sldMk cId="1334592979" sldId="363"/>
            <ac:spMk id="2" creationId="{00000000-0000-0000-0000-000000000000}"/>
          </ac:spMkLst>
        </pc:spChg>
        <pc:spChg chg="mod">
          <ac:chgData name="Mhammed Almakadmeh" userId="95263264573d4ecf" providerId="LiveId" clId="{D0249241-023B-4867-A34A-CAB4D7039726}" dt="2023-03-28T07:01:55.898" v="190" actId="113"/>
          <ac:spMkLst>
            <pc:docMk/>
            <pc:sldMk cId="1334592979" sldId="363"/>
            <ac:spMk id="7" creationId="{00000000-0000-0000-0000-000000000000}"/>
          </ac:spMkLst>
        </pc:spChg>
        <pc:spChg chg="mod">
          <ac:chgData name="Mhammed Almakadmeh" userId="95263264573d4ecf" providerId="LiveId" clId="{D0249241-023B-4867-A34A-CAB4D7039726}" dt="2023-03-28T07:01:06.033" v="186" actId="207"/>
          <ac:spMkLst>
            <pc:docMk/>
            <pc:sldMk cId="1334592979" sldId="363"/>
            <ac:spMk id="9" creationId="{00000000-0000-0000-0000-000000000000}"/>
          </ac:spMkLst>
        </pc:spChg>
        <pc:graphicFrameChg chg="modGraphic">
          <ac:chgData name="Mhammed Almakadmeh" userId="95263264573d4ecf" providerId="LiveId" clId="{D0249241-023B-4867-A34A-CAB4D7039726}" dt="2023-03-28T07:02:28.845" v="196" actId="207"/>
          <ac:graphicFrameMkLst>
            <pc:docMk/>
            <pc:sldMk cId="1334592979" sldId="363"/>
            <ac:graphicFrameMk id="10" creationId="{00000000-0000-0000-0000-000000000000}"/>
          </ac:graphicFrameMkLst>
        </pc:graphicFrameChg>
      </pc:sldChg>
      <pc:sldChg chg="modSp mod">
        <pc:chgData name="Mhammed Almakadmeh" userId="95263264573d4ecf" providerId="LiveId" clId="{D0249241-023B-4867-A34A-CAB4D7039726}" dt="2023-03-28T06:39:11.623" v="37" actId="20577"/>
        <pc:sldMkLst>
          <pc:docMk/>
          <pc:sldMk cId="3711422548" sldId="365"/>
        </pc:sldMkLst>
        <pc:spChg chg="mod">
          <ac:chgData name="Mhammed Almakadmeh" userId="95263264573d4ecf" providerId="LiveId" clId="{D0249241-023B-4867-A34A-CAB4D7039726}" dt="2023-03-28T06:39:11.623" v="37" actId="20577"/>
          <ac:spMkLst>
            <pc:docMk/>
            <pc:sldMk cId="3711422548" sldId="365"/>
            <ac:spMk id="3" creationId="{F97D3268-ACFE-412A-88D1-B3DBE296D4C2}"/>
          </ac:spMkLst>
        </pc:spChg>
      </pc:sldChg>
      <pc:sldChg chg="modSp mod">
        <pc:chgData name="Mhammed Almakadmeh" userId="95263264573d4ecf" providerId="LiveId" clId="{D0249241-023B-4867-A34A-CAB4D7039726}" dt="2023-03-28T06:42:08.031" v="60" actId="113"/>
        <pc:sldMkLst>
          <pc:docMk/>
          <pc:sldMk cId="177596732" sldId="366"/>
        </pc:sldMkLst>
        <pc:spChg chg="mod">
          <ac:chgData name="Mhammed Almakadmeh" userId="95263264573d4ecf" providerId="LiveId" clId="{D0249241-023B-4867-A34A-CAB4D7039726}" dt="2023-03-28T06:39:23.639" v="38" actId="207"/>
          <ac:spMkLst>
            <pc:docMk/>
            <pc:sldMk cId="177596732" sldId="366"/>
            <ac:spMk id="2" creationId="{00000000-0000-0000-0000-000000000000}"/>
          </ac:spMkLst>
        </pc:spChg>
        <pc:spChg chg="mod">
          <ac:chgData name="Mhammed Almakadmeh" userId="95263264573d4ecf" providerId="LiveId" clId="{D0249241-023B-4867-A34A-CAB4D7039726}" dt="2023-03-28T06:42:08.031" v="60" actId="113"/>
          <ac:spMkLst>
            <pc:docMk/>
            <pc:sldMk cId="177596732" sldId="366"/>
            <ac:spMk id="3" creationId="{00000000-0000-0000-0000-000000000000}"/>
          </ac:spMkLst>
        </pc:spChg>
      </pc:sldChg>
      <pc:sldChg chg="modSp mod">
        <pc:chgData name="Mhammed Almakadmeh" userId="95263264573d4ecf" providerId="LiveId" clId="{D0249241-023B-4867-A34A-CAB4D7039726}" dt="2023-03-28T06:44:20.088" v="79" actId="207"/>
        <pc:sldMkLst>
          <pc:docMk/>
          <pc:sldMk cId="1465338405" sldId="367"/>
        </pc:sldMkLst>
        <pc:spChg chg="mod">
          <ac:chgData name="Mhammed Almakadmeh" userId="95263264573d4ecf" providerId="LiveId" clId="{D0249241-023B-4867-A34A-CAB4D7039726}" dt="2023-03-28T06:42:18.201" v="61" actId="207"/>
          <ac:spMkLst>
            <pc:docMk/>
            <pc:sldMk cId="1465338405" sldId="367"/>
            <ac:spMk id="2" creationId="{00000000-0000-0000-0000-000000000000}"/>
          </ac:spMkLst>
        </pc:spChg>
        <pc:spChg chg="mod">
          <ac:chgData name="Mhammed Almakadmeh" userId="95263264573d4ecf" providerId="LiveId" clId="{D0249241-023B-4867-A34A-CAB4D7039726}" dt="2023-03-28T06:44:20.088" v="79" actId="207"/>
          <ac:spMkLst>
            <pc:docMk/>
            <pc:sldMk cId="1465338405" sldId="367"/>
            <ac:spMk id="3" creationId="{00000000-0000-0000-0000-000000000000}"/>
          </ac:spMkLst>
        </pc:spChg>
      </pc:sldChg>
      <pc:sldChg chg="modSp mod">
        <pc:chgData name="Mhammed Almakadmeh" userId="95263264573d4ecf" providerId="LiveId" clId="{D0249241-023B-4867-A34A-CAB4D7039726}" dt="2023-03-28T07:14:58.226" v="286" actId="207"/>
        <pc:sldMkLst>
          <pc:docMk/>
          <pc:sldMk cId="1828700232" sldId="379"/>
        </pc:sldMkLst>
        <pc:spChg chg="mod">
          <ac:chgData name="Mhammed Almakadmeh" userId="95263264573d4ecf" providerId="LiveId" clId="{D0249241-023B-4867-A34A-CAB4D7039726}" dt="2023-03-28T07:11:46.272" v="241" actId="14100"/>
          <ac:spMkLst>
            <pc:docMk/>
            <pc:sldMk cId="1828700232" sldId="379"/>
            <ac:spMk id="2" creationId="{00000000-0000-0000-0000-000000000000}"/>
          </ac:spMkLst>
        </pc:spChg>
        <pc:spChg chg="mod">
          <ac:chgData name="Mhammed Almakadmeh" userId="95263264573d4ecf" providerId="LiveId" clId="{D0249241-023B-4867-A34A-CAB4D7039726}" dt="2023-03-28T07:11:50.681" v="243" actId="1076"/>
          <ac:spMkLst>
            <pc:docMk/>
            <pc:sldMk cId="1828700232" sldId="379"/>
            <ac:spMk id="7" creationId="{00000000-0000-0000-0000-000000000000}"/>
          </ac:spMkLst>
        </pc:spChg>
        <pc:spChg chg="mod">
          <ac:chgData name="Mhammed Almakadmeh" userId="95263264573d4ecf" providerId="LiveId" clId="{D0249241-023B-4867-A34A-CAB4D7039726}" dt="2023-03-28T07:14:58.226" v="286" actId="207"/>
          <ac:spMkLst>
            <pc:docMk/>
            <pc:sldMk cId="1828700232" sldId="379"/>
            <ac:spMk id="8" creationId="{00000000-0000-0000-0000-000000000000}"/>
          </ac:spMkLst>
        </pc:spChg>
        <pc:spChg chg="mod">
          <ac:chgData name="Mhammed Almakadmeh" userId="95263264573d4ecf" providerId="LiveId" clId="{D0249241-023B-4867-A34A-CAB4D7039726}" dt="2023-03-28T07:11:48.729" v="242" actId="1076"/>
          <ac:spMkLst>
            <pc:docMk/>
            <pc:sldMk cId="1828700232" sldId="379"/>
            <ac:spMk id="9" creationId="{00000000-0000-0000-0000-000000000000}"/>
          </ac:spMkLst>
        </pc:spChg>
      </pc:sldChg>
    </pc:docChg>
  </pc:docChgLst>
  <pc:docChgLst>
    <pc:chgData name="Mhammed Almakadmeh" userId="95263264573d4ecf" providerId="LiveId" clId="{056FEBE6-50A4-4A92-9C33-C812352EA4C2}"/>
    <pc:docChg chg="undo custSel modSld">
      <pc:chgData name="Mhammed Almakadmeh" userId="95263264573d4ecf" providerId="LiveId" clId="{056FEBE6-50A4-4A92-9C33-C812352EA4C2}" dt="2023-04-24T18:51:42.824" v="194" actId="21"/>
      <pc:docMkLst>
        <pc:docMk/>
      </pc:docMkLst>
      <pc:sldChg chg="modSp mod">
        <pc:chgData name="Mhammed Almakadmeh" userId="95263264573d4ecf" providerId="LiveId" clId="{056FEBE6-50A4-4A92-9C33-C812352EA4C2}" dt="2023-04-09T06:46:01.106" v="136" actId="207"/>
        <pc:sldMkLst>
          <pc:docMk/>
          <pc:sldMk cId="4160314572" sldId="342"/>
        </pc:sldMkLst>
        <pc:spChg chg="mod">
          <ac:chgData name="Mhammed Almakadmeh" userId="95263264573d4ecf" providerId="LiveId" clId="{056FEBE6-50A4-4A92-9C33-C812352EA4C2}" dt="2023-04-09T06:45:38.864" v="132" actId="207"/>
          <ac:spMkLst>
            <pc:docMk/>
            <pc:sldMk cId="4160314572" sldId="342"/>
            <ac:spMk id="2" creationId="{00000000-0000-0000-0000-000000000000}"/>
          </ac:spMkLst>
        </pc:spChg>
        <pc:spChg chg="mod">
          <ac:chgData name="Mhammed Almakadmeh" userId="95263264573d4ecf" providerId="LiveId" clId="{056FEBE6-50A4-4A92-9C33-C812352EA4C2}" dt="2023-04-09T06:46:01.106" v="136" actId="207"/>
          <ac:spMkLst>
            <pc:docMk/>
            <pc:sldMk cId="4160314572" sldId="342"/>
            <ac:spMk id="8" creationId="{00000000-0000-0000-0000-000000000000}"/>
          </ac:spMkLst>
        </pc:spChg>
      </pc:sldChg>
      <pc:sldChg chg="modSp mod">
        <pc:chgData name="Mhammed Almakadmeh" userId="95263264573d4ecf" providerId="LiveId" clId="{056FEBE6-50A4-4A92-9C33-C812352EA4C2}" dt="2023-04-09T06:45:31.136" v="131" actId="27636"/>
        <pc:sldMkLst>
          <pc:docMk/>
          <pc:sldMk cId="181567384" sldId="343"/>
        </pc:sldMkLst>
        <pc:spChg chg="mod">
          <ac:chgData name="Mhammed Almakadmeh" userId="95263264573d4ecf" providerId="LiveId" clId="{056FEBE6-50A4-4A92-9C33-C812352EA4C2}" dt="2023-04-09T06:45:31.136" v="131" actId="27636"/>
          <ac:spMkLst>
            <pc:docMk/>
            <pc:sldMk cId="181567384" sldId="343"/>
            <ac:spMk id="8" creationId="{00000000-0000-0000-0000-000000000000}"/>
          </ac:spMkLst>
        </pc:spChg>
        <pc:spChg chg="mod">
          <ac:chgData name="Mhammed Almakadmeh" userId="95263264573d4ecf" providerId="LiveId" clId="{056FEBE6-50A4-4A92-9C33-C812352EA4C2}" dt="2023-04-09T06:45:19.008" v="129" actId="207"/>
          <ac:spMkLst>
            <pc:docMk/>
            <pc:sldMk cId="181567384" sldId="343"/>
            <ac:spMk id="9" creationId="{00000000-0000-0000-0000-000000000000}"/>
          </ac:spMkLst>
        </pc:spChg>
      </pc:sldChg>
      <pc:sldChg chg="modSp mod">
        <pc:chgData name="Mhammed Almakadmeh" userId="95263264573d4ecf" providerId="LiveId" clId="{056FEBE6-50A4-4A92-9C33-C812352EA4C2}" dt="2023-04-12T09:44:49.268" v="190" actId="207"/>
        <pc:sldMkLst>
          <pc:docMk/>
          <pc:sldMk cId="4170380153" sldId="351"/>
        </pc:sldMkLst>
        <pc:spChg chg="mod">
          <ac:chgData name="Mhammed Almakadmeh" userId="95263264573d4ecf" providerId="LiveId" clId="{056FEBE6-50A4-4A92-9C33-C812352EA4C2}" dt="2023-04-09T06:49:35.975" v="139" actId="207"/>
          <ac:spMkLst>
            <pc:docMk/>
            <pc:sldMk cId="4170380153" sldId="351"/>
            <ac:spMk id="2" creationId="{00000000-0000-0000-0000-000000000000}"/>
          </ac:spMkLst>
        </pc:spChg>
        <pc:spChg chg="mod">
          <ac:chgData name="Mhammed Almakadmeh" userId="95263264573d4ecf" providerId="LiveId" clId="{056FEBE6-50A4-4A92-9C33-C812352EA4C2}" dt="2023-04-12T09:44:49.268" v="190" actId="207"/>
          <ac:spMkLst>
            <pc:docMk/>
            <pc:sldMk cId="4170380153" sldId="351"/>
            <ac:spMk id="3" creationId="{00000000-0000-0000-0000-000000000000}"/>
          </ac:spMkLst>
        </pc:spChg>
        <pc:spChg chg="mod">
          <ac:chgData name="Mhammed Almakadmeh" userId="95263264573d4ecf" providerId="LiveId" clId="{056FEBE6-50A4-4A92-9C33-C812352EA4C2}" dt="2023-04-09T06:51:44.618" v="153" actId="1076"/>
          <ac:spMkLst>
            <pc:docMk/>
            <pc:sldMk cId="4170380153" sldId="351"/>
            <ac:spMk id="5" creationId="{2BAC6DC2-ECB9-47B0-A3A8-946560251DC3}"/>
          </ac:spMkLst>
        </pc:spChg>
      </pc:sldChg>
      <pc:sldChg chg="modSp mod">
        <pc:chgData name="Mhammed Almakadmeh" userId="95263264573d4ecf" providerId="LiveId" clId="{056FEBE6-50A4-4A92-9C33-C812352EA4C2}" dt="2023-04-24T18:51:42.824" v="194" actId="21"/>
        <pc:sldMkLst>
          <pc:docMk/>
          <pc:sldMk cId="3176159081" sldId="360"/>
        </pc:sldMkLst>
        <pc:spChg chg="mod">
          <ac:chgData name="Mhammed Almakadmeh" userId="95263264573d4ecf" providerId="LiveId" clId="{056FEBE6-50A4-4A92-9C33-C812352EA4C2}" dt="2023-04-09T06:49:17.374" v="137" actId="207"/>
          <ac:spMkLst>
            <pc:docMk/>
            <pc:sldMk cId="3176159081" sldId="360"/>
            <ac:spMk id="2" creationId="{469145D2-E08C-437A-BD2B-50BD60F04507}"/>
          </ac:spMkLst>
        </pc:spChg>
        <pc:spChg chg="mod">
          <ac:chgData name="Mhammed Almakadmeh" userId="95263264573d4ecf" providerId="LiveId" clId="{056FEBE6-50A4-4A92-9C33-C812352EA4C2}" dt="2023-04-24T18:51:08.409" v="191" actId="20577"/>
          <ac:spMkLst>
            <pc:docMk/>
            <pc:sldMk cId="3176159081" sldId="360"/>
            <ac:spMk id="5" creationId="{33DBDD42-AE27-4151-924C-3E860817899F}"/>
          </ac:spMkLst>
        </pc:spChg>
        <pc:spChg chg="mod">
          <ac:chgData name="Mhammed Almakadmeh" userId="95263264573d4ecf" providerId="LiveId" clId="{056FEBE6-50A4-4A92-9C33-C812352EA4C2}" dt="2023-04-24T18:51:42.824" v="194" actId="21"/>
          <ac:spMkLst>
            <pc:docMk/>
            <pc:sldMk cId="3176159081" sldId="360"/>
            <ac:spMk id="6" creationId="{9E341121-BDFC-4465-ABAC-31261B795D21}"/>
          </ac:spMkLst>
        </pc:spChg>
      </pc:sldChg>
      <pc:sldChg chg="modSp mod">
        <pc:chgData name="Mhammed Almakadmeh" userId="95263264573d4ecf" providerId="LiveId" clId="{056FEBE6-50A4-4A92-9C33-C812352EA4C2}" dt="2023-04-09T06:45:09.513" v="127" actId="207"/>
        <pc:sldMkLst>
          <pc:docMk/>
          <pc:sldMk cId="216009166" sldId="368"/>
        </pc:sldMkLst>
        <pc:spChg chg="mod">
          <ac:chgData name="Mhammed Almakadmeh" userId="95263264573d4ecf" providerId="LiveId" clId="{056FEBE6-50A4-4A92-9C33-C812352EA4C2}" dt="2023-04-09T06:44:22.168" v="119" actId="207"/>
          <ac:spMkLst>
            <pc:docMk/>
            <pc:sldMk cId="216009166" sldId="368"/>
            <ac:spMk id="2" creationId="{00000000-0000-0000-0000-000000000000}"/>
          </ac:spMkLst>
        </pc:spChg>
        <pc:spChg chg="mod">
          <ac:chgData name="Mhammed Almakadmeh" userId="95263264573d4ecf" providerId="LiveId" clId="{056FEBE6-50A4-4A92-9C33-C812352EA4C2}" dt="2023-04-09T06:45:03.214" v="126" actId="207"/>
          <ac:spMkLst>
            <pc:docMk/>
            <pc:sldMk cId="216009166" sldId="368"/>
            <ac:spMk id="8" creationId="{00000000-0000-0000-0000-000000000000}"/>
          </ac:spMkLst>
        </pc:spChg>
        <pc:spChg chg="mod">
          <ac:chgData name="Mhammed Almakadmeh" userId="95263264573d4ecf" providerId="LiveId" clId="{056FEBE6-50A4-4A92-9C33-C812352EA4C2}" dt="2023-04-09T06:45:09.513" v="127" actId="207"/>
          <ac:spMkLst>
            <pc:docMk/>
            <pc:sldMk cId="216009166" sldId="368"/>
            <ac:spMk id="9" creationId="{00000000-0000-0000-0000-000000000000}"/>
          </ac:spMkLst>
        </pc:spChg>
      </pc:sldChg>
      <pc:sldChg chg="modSp mod">
        <pc:chgData name="Mhammed Almakadmeh" userId="95263264573d4ecf" providerId="LiveId" clId="{056FEBE6-50A4-4A92-9C33-C812352EA4C2}" dt="2023-04-09T06:38:38.883" v="83" actId="207"/>
        <pc:sldMkLst>
          <pc:docMk/>
          <pc:sldMk cId="3982858803" sldId="373"/>
        </pc:sldMkLst>
        <pc:spChg chg="mod">
          <ac:chgData name="Mhammed Almakadmeh" userId="95263264573d4ecf" providerId="LiveId" clId="{056FEBE6-50A4-4A92-9C33-C812352EA4C2}" dt="2023-04-09T06:36:26.946" v="66" actId="207"/>
          <ac:spMkLst>
            <pc:docMk/>
            <pc:sldMk cId="3982858803" sldId="373"/>
            <ac:spMk id="2" creationId="{FAF1CABA-D0DE-4958-A4CD-4941EB326ED9}"/>
          </ac:spMkLst>
        </pc:spChg>
        <pc:spChg chg="mod">
          <ac:chgData name="Mhammed Almakadmeh" userId="95263264573d4ecf" providerId="LiveId" clId="{056FEBE6-50A4-4A92-9C33-C812352EA4C2}" dt="2023-04-09T06:38:38.883" v="83" actId="207"/>
          <ac:spMkLst>
            <pc:docMk/>
            <pc:sldMk cId="3982858803" sldId="373"/>
            <ac:spMk id="3" creationId="{3FC55B23-2C8C-4574-B996-92B3AC674858}"/>
          </ac:spMkLst>
        </pc:spChg>
      </pc:sldChg>
      <pc:sldChg chg="modSp mod">
        <pc:chgData name="Mhammed Almakadmeh" userId="95263264573d4ecf" providerId="LiveId" clId="{056FEBE6-50A4-4A92-9C33-C812352EA4C2}" dt="2023-04-09T07:13:22.283" v="187" actId="207"/>
        <pc:sldMkLst>
          <pc:docMk/>
          <pc:sldMk cId="2098450765" sldId="374"/>
        </pc:sldMkLst>
        <pc:spChg chg="mod">
          <ac:chgData name="Mhammed Almakadmeh" userId="95263264573d4ecf" providerId="LiveId" clId="{056FEBE6-50A4-4A92-9C33-C812352EA4C2}" dt="2023-04-09T07:13:22.283" v="187" actId="207"/>
          <ac:spMkLst>
            <pc:docMk/>
            <pc:sldMk cId="2098450765" sldId="374"/>
            <ac:spMk id="3" creationId="{845E0E44-3774-454A-8774-3F6B8DD5DF4B}"/>
          </ac:spMkLst>
        </pc:spChg>
        <pc:spChg chg="mod">
          <ac:chgData name="Mhammed Almakadmeh" userId="95263264573d4ecf" providerId="LiveId" clId="{056FEBE6-50A4-4A92-9C33-C812352EA4C2}" dt="2023-04-09T06:39:01.376" v="85" actId="207"/>
          <ac:spMkLst>
            <pc:docMk/>
            <pc:sldMk cId="2098450765" sldId="374"/>
            <ac:spMk id="4" creationId="{F60F2168-8347-499F-B06B-746030DC9ABC}"/>
          </ac:spMkLst>
        </pc:spChg>
      </pc:sldChg>
      <pc:sldChg chg="modSp mod">
        <pc:chgData name="Mhammed Almakadmeh" userId="95263264573d4ecf" providerId="LiveId" clId="{056FEBE6-50A4-4A92-9C33-C812352EA4C2}" dt="2023-04-09T07:13:25.385" v="188" actId="207"/>
        <pc:sldMkLst>
          <pc:docMk/>
          <pc:sldMk cId="1304244030" sldId="375"/>
        </pc:sldMkLst>
        <pc:spChg chg="mod">
          <ac:chgData name="Mhammed Almakadmeh" userId="95263264573d4ecf" providerId="LiveId" clId="{056FEBE6-50A4-4A92-9C33-C812352EA4C2}" dt="2023-04-09T07:13:25.385" v="188" actId="207"/>
          <ac:spMkLst>
            <pc:docMk/>
            <pc:sldMk cId="1304244030" sldId="375"/>
            <ac:spMk id="3" creationId="{845E0E44-3774-454A-8774-3F6B8DD5DF4B}"/>
          </ac:spMkLst>
        </pc:spChg>
        <pc:spChg chg="mod">
          <ac:chgData name="Mhammed Almakadmeh" userId="95263264573d4ecf" providerId="LiveId" clId="{056FEBE6-50A4-4A92-9C33-C812352EA4C2}" dt="2023-04-09T06:39:13.250" v="87" actId="207"/>
          <ac:spMkLst>
            <pc:docMk/>
            <pc:sldMk cId="1304244030" sldId="375"/>
            <ac:spMk id="4" creationId="{F60F2168-8347-499F-B06B-746030DC9ABC}"/>
          </ac:spMkLst>
        </pc:spChg>
      </pc:sldChg>
      <pc:sldChg chg="modSp mod">
        <pc:chgData name="Mhammed Almakadmeh" userId="95263264573d4ecf" providerId="LiveId" clId="{056FEBE6-50A4-4A92-9C33-C812352EA4C2}" dt="2023-04-09T07:13:28.705" v="189" actId="207"/>
        <pc:sldMkLst>
          <pc:docMk/>
          <pc:sldMk cId="3203028790" sldId="376"/>
        </pc:sldMkLst>
        <pc:spChg chg="mod">
          <ac:chgData name="Mhammed Almakadmeh" userId="95263264573d4ecf" providerId="LiveId" clId="{056FEBE6-50A4-4A92-9C33-C812352EA4C2}" dt="2023-04-09T07:13:28.705" v="189" actId="207"/>
          <ac:spMkLst>
            <pc:docMk/>
            <pc:sldMk cId="3203028790" sldId="376"/>
            <ac:spMk id="3" creationId="{845E0E44-3774-454A-8774-3F6B8DD5DF4B}"/>
          </ac:spMkLst>
        </pc:spChg>
        <pc:spChg chg="mod">
          <ac:chgData name="Mhammed Almakadmeh" userId="95263264573d4ecf" providerId="LiveId" clId="{056FEBE6-50A4-4A92-9C33-C812352EA4C2}" dt="2023-04-09T06:39:22.620" v="89" actId="207"/>
          <ac:spMkLst>
            <pc:docMk/>
            <pc:sldMk cId="3203028790" sldId="376"/>
            <ac:spMk id="4" creationId="{F60F2168-8347-499F-B06B-746030DC9ABC}"/>
          </ac:spMkLst>
        </pc:spChg>
      </pc:sldChg>
      <pc:sldChg chg="modSp mod">
        <pc:chgData name="Mhammed Almakadmeh" userId="95263264573d4ecf" providerId="LiveId" clId="{056FEBE6-50A4-4A92-9C33-C812352EA4C2}" dt="2023-04-09T07:01:25.278" v="177" actId="207"/>
        <pc:sldMkLst>
          <pc:docMk/>
          <pc:sldMk cId="391293633" sldId="377"/>
        </pc:sldMkLst>
        <pc:spChg chg="mod">
          <ac:chgData name="Mhammed Almakadmeh" userId="95263264573d4ecf" providerId="LiveId" clId="{056FEBE6-50A4-4A92-9C33-C812352EA4C2}" dt="2023-04-09T07:01:25.278" v="177" actId="207"/>
          <ac:spMkLst>
            <pc:docMk/>
            <pc:sldMk cId="391293633" sldId="377"/>
            <ac:spMk id="3" creationId="{3FC55B23-2C8C-4574-B996-92B3AC674858}"/>
          </ac:spMkLst>
        </pc:spChg>
      </pc:sldChg>
      <pc:sldChg chg="addSp modSp mod">
        <pc:chgData name="Mhammed Almakadmeh" userId="95263264573d4ecf" providerId="LiveId" clId="{056FEBE6-50A4-4A92-9C33-C812352EA4C2}" dt="2023-04-09T07:04:20.187" v="186" actId="207"/>
        <pc:sldMkLst>
          <pc:docMk/>
          <pc:sldMk cId="2046023034" sldId="378"/>
        </pc:sldMkLst>
        <pc:spChg chg="mod">
          <ac:chgData name="Mhammed Almakadmeh" userId="95263264573d4ecf" providerId="LiveId" clId="{056FEBE6-50A4-4A92-9C33-C812352EA4C2}" dt="2023-04-09T06:56:37.525" v="161" actId="1076"/>
          <ac:spMkLst>
            <pc:docMk/>
            <pc:sldMk cId="2046023034" sldId="378"/>
            <ac:spMk id="2" creationId="{C71E1808-0419-4787-BC36-CB2C18FE9BD7}"/>
          </ac:spMkLst>
        </pc:spChg>
        <pc:spChg chg="mod">
          <ac:chgData name="Mhammed Almakadmeh" userId="95263264573d4ecf" providerId="LiveId" clId="{056FEBE6-50A4-4A92-9C33-C812352EA4C2}" dt="2023-04-09T06:56:42.002" v="162" actId="1076"/>
          <ac:spMkLst>
            <pc:docMk/>
            <pc:sldMk cId="2046023034" sldId="378"/>
            <ac:spMk id="3" creationId="{23BCEF12-9B7A-47AA-9287-8170E127EBDA}"/>
          </ac:spMkLst>
        </pc:spChg>
        <pc:spChg chg="mod">
          <ac:chgData name="Mhammed Almakadmeh" userId="95263264573d4ecf" providerId="LiveId" clId="{056FEBE6-50A4-4A92-9C33-C812352EA4C2}" dt="2023-04-09T06:56:44.263" v="163" actId="1076"/>
          <ac:spMkLst>
            <pc:docMk/>
            <pc:sldMk cId="2046023034" sldId="378"/>
            <ac:spMk id="4" creationId="{D020ADB0-DAAE-4A37-90DE-B13AB4BB6900}"/>
          </ac:spMkLst>
        </pc:spChg>
        <pc:spChg chg="add mod">
          <ac:chgData name="Mhammed Almakadmeh" userId="95263264573d4ecf" providerId="LiveId" clId="{056FEBE6-50A4-4A92-9C33-C812352EA4C2}" dt="2023-04-09T07:03:59.273" v="181" actId="207"/>
          <ac:spMkLst>
            <pc:docMk/>
            <pc:sldMk cId="2046023034" sldId="378"/>
            <ac:spMk id="8" creationId="{5DACA781-44D8-BF2B-2008-4A20BA8EA88C}"/>
          </ac:spMkLst>
        </pc:spChg>
        <pc:spChg chg="add mod">
          <ac:chgData name="Mhammed Almakadmeh" userId="95263264573d4ecf" providerId="LiveId" clId="{056FEBE6-50A4-4A92-9C33-C812352EA4C2}" dt="2023-04-09T07:04:20.187" v="186" actId="207"/>
          <ac:spMkLst>
            <pc:docMk/>
            <pc:sldMk cId="2046023034" sldId="378"/>
            <ac:spMk id="10" creationId="{BD0AF704-CE02-9F6B-E7A3-5A99B4310DCD}"/>
          </ac:spMkLst>
        </pc:spChg>
        <pc:picChg chg="add mod">
          <ac:chgData name="Mhammed Almakadmeh" userId="95263264573d4ecf" providerId="LiveId" clId="{056FEBE6-50A4-4A92-9C33-C812352EA4C2}" dt="2023-04-09T06:56:53.594" v="166" actId="1076"/>
          <ac:picMkLst>
            <pc:docMk/>
            <pc:sldMk cId="2046023034" sldId="378"/>
            <ac:picMk id="5" creationId="{8A3A19F1-1A10-2C3F-0B3A-C452591A9C90}"/>
          </ac:picMkLst>
        </pc:picChg>
        <pc:picChg chg="add mod">
          <ac:chgData name="Mhammed Almakadmeh" userId="95263264573d4ecf" providerId="LiveId" clId="{056FEBE6-50A4-4A92-9C33-C812352EA4C2}" dt="2023-04-09T06:56:49.603" v="165" actId="1076"/>
          <ac:picMkLst>
            <pc:docMk/>
            <pc:sldMk cId="2046023034" sldId="378"/>
            <ac:picMk id="6" creationId="{DB7856C8-16AF-1E6D-6105-53C9A8ADF825}"/>
          </ac:picMkLst>
        </pc:picChg>
      </pc:sldChg>
      <pc:sldChg chg="modSp mod">
        <pc:chgData name="Mhammed Almakadmeh" userId="95263264573d4ecf" providerId="LiveId" clId="{056FEBE6-50A4-4A92-9C33-C812352EA4C2}" dt="2023-04-09T06:32:29.562" v="50" actId="207"/>
        <pc:sldMkLst>
          <pc:docMk/>
          <pc:sldMk cId="2337147655" sldId="380"/>
        </pc:sldMkLst>
        <pc:spChg chg="mod">
          <ac:chgData name="Mhammed Almakadmeh" userId="95263264573d4ecf" providerId="LiveId" clId="{056FEBE6-50A4-4A92-9C33-C812352EA4C2}" dt="2023-04-09T06:32:29.562" v="50" actId="207"/>
          <ac:spMkLst>
            <pc:docMk/>
            <pc:sldMk cId="2337147655" sldId="380"/>
            <ac:spMk id="2" creationId="{00000000-0000-0000-0000-000000000000}"/>
          </ac:spMkLst>
        </pc:spChg>
        <pc:graphicFrameChg chg="modGraphic">
          <ac:chgData name="Mhammed Almakadmeh" userId="95263264573d4ecf" providerId="LiveId" clId="{056FEBE6-50A4-4A92-9C33-C812352EA4C2}" dt="2023-04-09T06:26:12.988" v="5" actId="207"/>
          <ac:graphicFrameMkLst>
            <pc:docMk/>
            <pc:sldMk cId="2337147655" sldId="380"/>
            <ac:graphicFrameMk id="6" creationId="{00000000-0000-0000-0000-000000000000}"/>
          </ac:graphicFrameMkLst>
        </pc:graphicFrameChg>
      </pc:sldChg>
      <pc:sldChg chg="modSp mod">
        <pc:chgData name="Mhammed Almakadmeh" userId="95263264573d4ecf" providerId="LiveId" clId="{056FEBE6-50A4-4A92-9C33-C812352EA4C2}" dt="2023-04-09T06:26:39.605" v="9" actId="207"/>
        <pc:sldMkLst>
          <pc:docMk/>
          <pc:sldMk cId="3102612463" sldId="381"/>
        </pc:sldMkLst>
        <pc:spChg chg="mod">
          <ac:chgData name="Mhammed Almakadmeh" userId="95263264573d4ecf" providerId="LiveId" clId="{056FEBE6-50A4-4A92-9C33-C812352EA4C2}" dt="2023-04-09T06:26:39.605" v="9" actId="207"/>
          <ac:spMkLst>
            <pc:docMk/>
            <pc:sldMk cId="3102612463" sldId="381"/>
            <ac:spMk id="9" creationId="{00000000-0000-0000-0000-000000000000}"/>
          </ac:spMkLst>
        </pc:spChg>
      </pc:sldChg>
      <pc:sldChg chg="modSp mod">
        <pc:chgData name="Mhammed Almakadmeh" userId="95263264573d4ecf" providerId="LiveId" clId="{056FEBE6-50A4-4A92-9C33-C812352EA4C2}" dt="2023-04-09T06:29:34.996" v="36" actId="27636"/>
        <pc:sldMkLst>
          <pc:docMk/>
          <pc:sldMk cId="813184508" sldId="383"/>
        </pc:sldMkLst>
        <pc:spChg chg="mod">
          <ac:chgData name="Mhammed Almakadmeh" userId="95263264573d4ecf" providerId="LiveId" clId="{056FEBE6-50A4-4A92-9C33-C812352EA4C2}" dt="2023-04-09T06:29:34.996" v="36" actId="27636"/>
          <ac:spMkLst>
            <pc:docMk/>
            <pc:sldMk cId="813184508" sldId="383"/>
            <ac:spMk id="8" creationId="{00000000-0000-0000-0000-000000000000}"/>
          </ac:spMkLst>
        </pc:spChg>
        <pc:spChg chg="mod">
          <ac:chgData name="Mhammed Almakadmeh" userId="95263264573d4ecf" providerId="LiveId" clId="{056FEBE6-50A4-4A92-9C33-C812352EA4C2}" dt="2023-04-09T06:28:27.329" v="12" actId="207"/>
          <ac:spMkLst>
            <pc:docMk/>
            <pc:sldMk cId="813184508" sldId="383"/>
            <ac:spMk id="9" creationId="{00000000-0000-0000-0000-000000000000}"/>
          </ac:spMkLst>
        </pc:spChg>
      </pc:sldChg>
      <pc:sldChg chg="modSp mod">
        <pc:chgData name="Mhammed Almakadmeh" userId="95263264573d4ecf" providerId="LiveId" clId="{056FEBE6-50A4-4A92-9C33-C812352EA4C2}" dt="2023-04-09T06:30:28.151" v="47" actId="207"/>
        <pc:sldMkLst>
          <pc:docMk/>
          <pc:sldMk cId="2226902251" sldId="384"/>
        </pc:sldMkLst>
        <pc:spChg chg="mod">
          <ac:chgData name="Mhammed Almakadmeh" userId="95263264573d4ecf" providerId="LiveId" clId="{056FEBE6-50A4-4A92-9C33-C812352EA4C2}" dt="2023-04-09T06:30:15.894" v="43" actId="207"/>
          <ac:spMkLst>
            <pc:docMk/>
            <pc:sldMk cId="2226902251" sldId="384"/>
            <ac:spMk id="8" creationId="{00000000-0000-0000-0000-000000000000}"/>
          </ac:spMkLst>
        </pc:spChg>
        <pc:spChg chg="mod">
          <ac:chgData name="Mhammed Almakadmeh" userId="95263264573d4ecf" providerId="LiveId" clId="{056FEBE6-50A4-4A92-9C33-C812352EA4C2}" dt="2023-04-09T06:30:28.151" v="47" actId="207"/>
          <ac:spMkLst>
            <pc:docMk/>
            <pc:sldMk cId="2226902251" sldId="384"/>
            <ac:spMk id="9" creationId="{00000000-0000-0000-0000-000000000000}"/>
          </ac:spMkLst>
        </pc:spChg>
      </pc:sldChg>
      <pc:sldChg chg="modSp mod">
        <pc:chgData name="Mhammed Almakadmeh" userId="95263264573d4ecf" providerId="LiveId" clId="{056FEBE6-50A4-4A92-9C33-C812352EA4C2}" dt="2023-04-09T06:31:23.267" v="49" actId="207"/>
        <pc:sldMkLst>
          <pc:docMk/>
          <pc:sldMk cId="3306060039" sldId="385"/>
        </pc:sldMkLst>
        <pc:spChg chg="mod">
          <ac:chgData name="Mhammed Almakadmeh" userId="95263264573d4ecf" providerId="LiveId" clId="{056FEBE6-50A4-4A92-9C33-C812352EA4C2}" dt="2023-04-09T06:31:23.267" v="49" actId="207"/>
          <ac:spMkLst>
            <pc:docMk/>
            <pc:sldMk cId="3306060039" sldId="385"/>
            <ac:spMk id="9" creationId="{00000000-0000-0000-0000-000000000000}"/>
          </ac:spMkLst>
        </pc:spChg>
      </pc:sldChg>
      <pc:sldChg chg="modSp mod">
        <pc:chgData name="Mhammed Almakadmeh" userId="95263264573d4ecf" providerId="LiveId" clId="{056FEBE6-50A4-4A92-9C33-C812352EA4C2}" dt="2023-04-09T06:32:56.161" v="54" actId="207"/>
        <pc:sldMkLst>
          <pc:docMk/>
          <pc:sldMk cId="314438144" sldId="386"/>
        </pc:sldMkLst>
        <pc:spChg chg="mod">
          <ac:chgData name="Mhammed Almakadmeh" userId="95263264573d4ecf" providerId="LiveId" clId="{056FEBE6-50A4-4A92-9C33-C812352EA4C2}" dt="2023-04-09T06:32:49.291" v="52" actId="207"/>
          <ac:spMkLst>
            <pc:docMk/>
            <pc:sldMk cId="314438144" sldId="386"/>
            <ac:spMk id="2" creationId="{00000000-0000-0000-0000-000000000000}"/>
          </ac:spMkLst>
        </pc:spChg>
        <pc:graphicFrameChg chg="modGraphic">
          <ac:chgData name="Mhammed Almakadmeh" userId="95263264573d4ecf" providerId="LiveId" clId="{056FEBE6-50A4-4A92-9C33-C812352EA4C2}" dt="2023-04-09T06:32:56.161" v="54" actId="207"/>
          <ac:graphicFrameMkLst>
            <pc:docMk/>
            <pc:sldMk cId="314438144" sldId="386"/>
            <ac:graphicFrameMk id="6" creationId="{00000000-0000-0000-0000-000000000000}"/>
          </ac:graphicFrameMkLst>
        </pc:graphicFrameChg>
      </pc:sldChg>
      <pc:sldChg chg="modSp mod">
        <pc:chgData name="Mhammed Almakadmeh" userId="95263264573d4ecf" providerId="LiveId" clId="{056FEBE6-50A4-4A92-9C33-C812352EA4C2}" dt="2023-04-09T06:33:39.242" v="58" actId="207"/>
        <pc:sldMkLst>
          <pc:docMk/>
          <pc:sldMk cId="3511048276" sldId="387"/>
        </pc:sldMkLst>
        <pc:spChg chg="mod">
          <ac:chgData name="Mhammed Almakadmeh" userId="95263264573d4ecf" providerId="LiveId" clId="{056FEBE6-50A4-4A92-9C33-C812352EA4C2}" dt="2023-04-09T06:33:21.868" v="56" actId="207"/>
          <ac:spMkLst>
            <pc:docMk/>
            <pc:sldMk cId="3511048276" sldId="387"/>
            <ac:spMk id="8" creationId="{00000000-0000-0000-0000-000000000000}"/>
          </ac:spMkLst>
        </pc:spChg>
        <pc:spChg chg="mod">
          <ac:chgData name="Mhammed Almakadmeh" userId="95263264573d4ecf" providerId="LiveId" clId="{056FEBE6-50A4-4A92-9C33-C812352EA4C2}" dt="2023-04-09T06:33:39.242" v="58" actId="207"/>
          <ac:spMkLst>
            <pc:docMk/>
            <pc:sldMk cId="3511048276" sldId="387"/>
            <ac:spMk id="9" creationId="{00000000-0000-0000-0000-000000000000}"/>
          </ac:spMkLst>
        </pc:spChg>
      </pc:sldChg>
      <pc:sldChg chg="modSp mod">
        <pc:chgData name="Mhammed Almakadmeh" userId="95263264573d4ecf" providerId="LiveId" clId="{056FEBE6-50A4-4A92-9C33-C812352EA4C2}" dt="2023-04-09T06:35:53.839" v="64" actId="207"/>
        <pc:sldMkLst>
          <pc:docMk/>
          <pc:sldMk cId="2691011856" sldId="388"/>
        </pc:sldMkLst>
        <pc:spChg chg="mod">
          <ac:chgData name="Mhammed Almakadmeh" userId="95263264573d4ecf" providerId="LiveId" clId="{056FEBE6-50A4-4A92-9C33-C812352EA4C2}" dt="2023-04-09T06:35:53.839" v="64" actId="207"/>
          <ac:spMkLst>
            <pc:docMk/>
            <pc:sldMk cId="2691011856" sldId="388"/>
            <ac:spMk id="8" creationId="{00000000-0000-0000-0000-000000000000}"/>
          </ac:spMkLst>
        </pc:spChg>
        <pc:spChg chg="mod">
          <ac:chgData name="Mhammed Almakadmeh" userId="95263264573d4ecf" providerId="LiveId" clId="{056FEBE6-50A4-4A92-9C33-C812352EA4C2}" dt="2023-04-09T06:33:49.969" v="59" actId="207"/>
          <ac:spMkLst>
            <pc:docMk/>
            <pc:sldMk cId="2691011856" sldId="388"/>
            <ac:spMk id="9" creationId="{00000000-0000-0000-0000-000000000000}"/>
          </ac:spMkLst>
        </pc:spChg>
      </pc:sldChg>
    </pc:docChg>
  </pc:docChgLst>
  <pc:docChgLst>
    <pc:chgData name="Mhammed Almakadmeh" userId="95263264573d4ecf" providerId="LiveId" clId="{B1C003C1-4DEC-47D1-B266-9EFCC98E214B}"/>
    <pc:docChg chg="modSld">
      <pc:chgData name="Mhammed Almakadmeh" userId="95263264573d4ecf" providerId="LiveId" clId="{B1C003C1-4DEC-47D1-B266-9EFCC98E214B}" dt="2023-12-14T06:04:43.464" v="14" actId="13926"/>
      <pc:docMkLst>
        <pc:docMk/>
      </pc:docMkLst>
      <pc:sldChg chg="modSp mod">
        <pc:chgData name="Mhammed Almakadmeh" userId="95263264573d4ecf" providerId="LiveId" clId="{B1C003C1-4DEC-47D1-B266-9EFCC98E214B}" dt="2023-12-14T06:03:41.147" v="9" actId="13926"/>
        <pc:sldMkLst>
          <pc:docMk/>
          <pc:sldMk cId="4170380153" sldId="351"/>
        </pc:sldMkLst>
        <pc:spChg chg="mod">
          <ac:chgData name="Mhammed Almakadmeh" userId="95263264573d4ecf" providerId="LiveId" clId="{B1C003C1-4DEC-47D1-B266-9EFCC98E214B}" dt="2023-12-14T06:03:41.147" v="9" actId="13926"/>
          <ac:spMkLst>
            <pc:docMk/>
            <pc:sldMk cId="4170380153" sldId="351"/>
            <ac:spMk id="2" creationId="{00000000-0000-0000-0000-000000000000}"/>
          </ac:spMkLst>
        </pc:spChg>
      </pc:sldChg>
      <pc:sldChg chg="modSp mod">
        <pc:chgData name="Mhammed Almakadmeh" userId="95263264573d4ecf" providerId="LiveId" clId="{B1C003C1-4DEC-47D1-B266-9EFCC98E214B}" dt="2023-12-14T06:03:56.157" v="12" actId="14100"/>
        <pc:sldMkLst>
          <pc:docMk/>
          <pc:sldMk cId="3176159081" sldId="360"/>
        </pc:sldMkLst>
        <pc:spChg chg="mod">
          <ac:chgData name="Mhammed Almakadmeh" userId="95263264573d4ecf" providerId="LiveId" clId="{B1C003C1-4DEC-47D1-B266-9EFCC98E214B}" dt="2023-12-11T17:49:53.547" v="0" actId="1076"/>
          <ac:spMkLst>
            <pc:docMk/>
            <pc:sldMk cId="3176159081" sldId="360"/>
            <ac:spMk id="2" creationId="{469145D2-E08C-437A-BD2B-50BD60F04507}"/>
          </ac:spMkLst>
        </pc:spChg>
        <pc:spChg chg="mod">
          <ac:chgData name="Mhammed Almakadmeh" userId="95263264573d4ecf" providerId="LiveId" clId="{B1C003C1-4DEC-47D1-B266-9EFCC98E214B}" dt="2023-12-14T06:03:56.157" v="12" actId="14100"/>
          <ac:spMkLst>
            <pc:docMk/>
            <pc:sldMk cId="3176159081" sldId="360"/>
            <ac:spMk id="5" creationId="{33DBDD42-AE27-4151-924C-3E860817899F}"/>
          </ac:spMkLst>
        </pc:spChg>
      </pc:sldChg>
      <pc:sldChg chg="modSp mod">
        <pc:chgData name="Mhammed Almakadmeh" userId="95263264573d4ecf" providerId="LiveId" clId="{B1C003C1-4DEC-47D1-B266-9EFCC98E214B}" dt="2023-12-14T06:03:13.672" v="3" actId="13926"/>
        <pc:sldMkLst>
          <pc:docMk/>
          <pc:sldMk cId="3982858803" sldId="373"/>
        </pc:sldMkLst>
        <pc:spChg chg="mod">
          <ac:chgData name="Mhammed Almakadmeh" userId="95263264573d4ecf" providerId="LiveId" clId="{B1C003C1-4DEC-47D1-B266-9EFCC98E214B}" dt="2023-12-14T06:03:13.672" v="3" actId="13926"/>
          <ac:spMkLst>
            <pc:docMk/>
            <pc:sldMk cId="3982858803" sldId="373"/>
            <ac:spMk id="2" creationId="{FAF1CABA-D0DE-4958-A4CD-4941EB326ED9}"/>
          </ac:spMkLst>
        </pc:spChg>
      </pc:sldChg>
      <pc:sldChg chg="modSp mod">
        <pc:chgData name="Mhammed Almakadmeh" userId="95263264573d4ecf" providerId="LiveId" clId="{B1C003C1-4DEC-47D1-B266-9EFCC98E214B}" dt="2023-12-14T06:03:20.328" v="4" actId="13926"/>
        <pc:sldMkLst>
          <pc:docMk/>
          <pc:sldMk cId="2098450765" sldId="374"/>
        </pc:sldMkLst>
        <pc:spChg chg="mod">
          <ac:chgData name="Mhammed Almakadmeh" userId="95263264573d4ecf" providerId="LiveId" clId="{B1C003C1-4DEC-47D1-B266-9EFCC98E214B}" dt="2023-12-14T06:03:20.328" v="4" actId="13926"/>
          <ac:spMkLst>
            <pc:docMk/>
            <pc:sldMk cId="2098450765" sldId="374"/>
            <ac:spMk id="2" creationId="{04C98F8B-2DF8-4946-8FB7-B21DBA273A1D}"/>
          </ac:spMkLst>
        </pc:spChg>
      </pc:sldChg>
      <pc:sldChg chg="modSp mod">
        <pc:chgData name="Mhammed Almakadmeh" userId="95263264573d4ecf" providerId="LiveId" clId="{B1C003C1-4DEC-47D1-B266-9EFCC98E214B}" dt="2023-12-14T06:03:23.783" v="5" actId="13926"/>
        <pc:sldMkLst>
          <pc:docMk/>
          <pc:sldMk cId="1304244030" sldId="375"/>
        </pc:sldMkLst>
        <pc:spChg chg="mod">
          <ac:chgData name="Mhammed Almakadmeh" userId="95263264573d4ecf" providerId="LiveId" clId="{B1C003C1-4DEC-47D1-B266-9EFCC98E214B}" dt="2023-12-14T06:03:23.783" v="5" actId="13926"/>
          <ac:spMkLst>
            <pc:docMk/>
            <pc:sldMk cId="1304244030" sldId="375"/>
            <ac:spMk id="2" creationId="{04C98F8B-2DF8-4946-8FB7-B21DBA273A1D}"/>
          </ac:spMkLst>
        </pc:spChg>
      </pc:sldChg>
      <pc:sldChg chg="modSp mod">
        <pc:chgData name="Mhammed Almakadmeh" userId="95263264573d4ecf" providerId="LiveId" clId="{B1C003C1-4DEC-47D1-B266-9EFCC98E214B}" dt="2023-12-14T06:03:26.890" v="6" actId="13926"/>
        <pc:sldMkLst>
          <pc:docMk/>
          <pc:sldMk cId="3203028790" sldId="376"/>
        </pc:sldMkLst>
        <pc:spChg chg="mod">
          <ac:chgData name="Mhammed Almakadmeh" userId="95263264573d4ecf" providerId="LiveId" clId="{B1C003C1-4DEC-47D1-B266-9EFCC98E214B}" dt="2023-12-14T06:03:26.890" v="6" actId="13926"/>
          <ac:spMkLst>
            <pc:docMk/>
            <pc:sldMk cId="3203028790" sldId="376"/>
            <ac:spMk id="2" creationId="{04C98F8B-2DF8-4946-8FB7-B21DBA273A1D}"/>
          </ac:spMkLst>
        </pc:spChg>
      </pc:sldChg>
      <pc:sldChg chg="modSp mod">
        <pc:chgData name="Mhammed Almakadmeh" userId="95263264573d4ecf" providerId="LiveId" clId="{B1C003C1-4DEC-47D1-B266-9EFCC98E214B}" dt="2023-12-14T06:03:31.442" v="7" actId="13926"/>
        <pc:sldMkLst>
          <pc:docMk/>
          <pc:sldMk cId="391293633" sldId="377"/>
        </pc:sldMkLst>
        <pc:spChg chg="mod">
          <ac:chgData name="Mhammed Almakadmeh" userId="95263264573d4ecf" providerId="LiveId" clId="{B1C003C1-4DEC-47D1-B266-9EFCC98E214B}" dt="2023-12-14T06:03:31.442" v="7" actId="13926"/>
          <ac:spMkLst>
            <pc:docMk/>
            <pc:sldMk cId="391293633" sldId="377"/>
            <ac:spMk id="2" creationId="{FAF1CABA-D0DE-4958-A4CD-4941EB326ED9}"/>
          </ac:spMkLst>
        </pc:spChg>
      </pc:sldChg>
      <pc:sldChg chg="modSp mod">
        <pc:chgData name="Mhammed Almakadmeh" userId="95263264573d4ecf" providerId="LiveId" clId="{B1C003C1-4DEC-47D1-B266-9EFCC98E214B}" dt="2023-12-14T06:03:34.141" v="8" actId="13926"/>
        <pc:sldMkLst>
          <pc:docMk/>
          <pc:sldMk cId="2046023034" sldId="378"/>
        </pc:sldMkLst>
        <pc:spChg chg="mod">
          <ac:chgData name="Mhammed Almakadmeh" userId="95263264573d4ecf" providerId="LiveId" clId="{B1C003C1-4DEC-47D1-B266-9EFCC98E214B}" dt="2023-12-14T06:03:34.141" v="8" actId="13926"/>
          <ac:spMkLst>
            <pc:docMk/>
            <pc:sldMk cId="2046023034" sldId="378"/>
            <ac:spMk id="2" creationId="{C71E1808-0419-4787-BC36-CB2C18FE9BD7}"/>
          </ac:spMkLst>
        </pc:spChg>
      </pc:sldChg>
      <pc:sldChg chg="modSp mod">
        <pc:chgData name="Mhammed Almakadmeh" userId="95263264573d4ecf" providerId="LiveId" clId="{B1C003C1-4DEC-47D1-B266-9EFCC98E214B}" dt="2023-12-14T06:04:43.464" v="14" actId="13926"/>
        <pc:sldMkLst>
          <pc:docMk/>
          <pc:sldMk cId="1828700232" sldId="379"/>
        </pc:sldMkLst>
        <pc:spChg chg="mod">
          <ac:chgData name="Mhammed Almakadmeh" userId="95263264573d4ecf" providerId="LiveId" clId="{B1C003C1-4DEC-47D1-B266-9EFCC98E214B}" dt="2023-12-14T06:04:43.464" v="14" actId="13926"/>
          <ac:spMkLst>
            <pc:docMk/>
            <pc:sldMk cId="1828700232" sldId="379"/>
            <ac:spMk id="8" creationId="{00000000-0000-0000-0000-000000000000}"/>
          </ac:spMkLst>
        </pc:spChg>
        <pc:spChg chg="mod">
          <ac:chgData name="Mhammed Almakadmeh" userId="95263264573d4ecf" providerId="LiveId" clId="{B1C003C1-4DEC-47D1-B266-9EFCC98E214B}" dt="2023-12-14T06:04:30.772" v="13" actId="13926"/>
          <ac:spMkLst>
            <pc:docMk/>
            <pc:sldMk cId="1828700232" sldId="379"/>
            <ac:spMk id="9" creationId="{00000000-0000-0000-0000-000000000000}"/>
          </ac:spMkLst>
        </pc:spChg>
      </pc:sldChg>
      <pc:sldChg chg="modSp mod">
        <pc:chgData name="Mhammed Almakadmeh" userId="95263264573d4ecf" providerId="LiveId" clId="{B1C003C1-4DEC-47D1-B266-9EFCC98E214B}" dt="2023-12-14T06:03:07.799" v="2" actId="13926"/>
        <pc:sldMkLst>
          <pc:docMk/>
          <pc:sldMk cId="2691011856" sldId="388"/>
        </pc:sldMkLst>
        <pc:spChg chg="mod">
          <ac:chgData name="Mhammed Almakadmeh" userId="95263264573d4ecf" providerId="LiveId" clId="{B1C003C1-4DEC-47D1-B266-9EFCC98E214B}" dt="2023-12-14T06:03:07.799" v="2" actId="13926"/>
          <ac:spMkLst>
            <pc:docMk/>
            <pc:sldMk cId="2691011856" sldId="388"/>
            <ac:spMk id="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2BF271-DDCD-4A8F-9993-CA5C9EE05E03}" type="datetimeFigureOut">
              <a:rPr lang="en-US" smtClean="0"/>
              <a:t>12/14/2023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548BC3-E7F4-4768-9C34-A1350AE3C0DC}" type="slidenum">
              <a:rPr lang="en-US" smtClean="0"/>
              <a:t>‹#›</a:t>
            </a:fld>
            <a:endParaRPr lang="en-US"/>
          </a:p>
        </p:txBody>
      </p:sp>
    </p:spTree>
    <p:extLst>
      <p:ext uri="{BB962C8B-B14F-4D97-AF65-F5344CB8AC3E}">
        <p14:creationId xmlns:p14="http://schemas.microsoft.com/office/powerpoint/2010/main" val="2347156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B2548BC3-E7F4-4768-9C34-A1350AE3C0DC}" type="slidenum">
              <a:rPr lang="en-US" smtClean="0"/>
              <a:t>2</a:t>
            </a:fld>
            <a:endParaRPr lang="en-US"/>
          </a:p>
        </p:txBody>
      </p:sp>
    </p:spTree>
    <p:extLst>
      <p:ext uri="{BB962C8B-B14F-4D97-AF65-F5344CB8AC3E}">
        <p14:creationId xmlns:p14="http://schemas.microsoft.com/office/powerpoint/2010/main" val="40683609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548BC3-E7F4-4768-9C34-A1350AE3C0DC}" type="slidenum">
              <a:rPr lang="en-US" smtClean="0"/>
              <a:t>8</a:t>
            </a:fld>
            <a:endParaRPr lang="en-US"/>
          </a:p>
        </p:txBody>
      </p:sp>
    </p:spTree>
    <p:extLst>
      <p:ext uri="{BB962C8B-B14F-4D97-AF65-F5344CB8AC3E}">
        <p14:creationId xmlns:p14="http://schemas.microsoft.com/office/powerpoint/2010/main" val="6619561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548BC3-E7F4-4768-9C34-A1350AE3C0DC}" type="slidenum">
              <a:rPr lang="en-US" smtClean="0"/>
              <a:t>18</a:t>
            </a:fld>
            <a:endParaRPr lang="en-US"/>
          </a:p>
        </p:txBody>
      </p:sp>
    </p:spTree>
    <p:extLst>
      <p:ext uri="{BB962C8B-B14F-4D97-AF65-F5344CB8AC3E}">
        <p14:creationId xmlns:p14="http://schemas.microsoft.com/office/powerpoint/2010/main" val="26558217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548BC3-E7F4-4768-9C34-A1350AE3C0DC}" type="slidenum">
              <a:rPr lang="en-US" smtClean="0"/>
              <a:t>19</a:t>
            </a:fld>
            <a:endParaRPr lang="en-US"/>
          </a:p>
        </p:txBody>
      </p:sp>
    </p:spTree>
    <p:extLst>
      <p:ext uri="{BB962C8B-B14F-4D97-AF65-F5344CB8AC3E}">
        <p14:creationId xmlns:p14="http://schemas.microsoft.com/office/powerpoint/2010/main" val="26558217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548BC3-E7F4-4768-9C34-A1350AE3C0DC}" type="slidenum">
              <a:rPr lang="en-US" smtClean="0"/>
              <a:t>28</a:t>
            </a:fld>
            <a:endParaRPr lang="en-US"/>
          </a:p>
        </p:txBody>
      </p:sp>
    </p:spTree>
    <p:extLst>
      <p:ext uri="{BB962C8B-B14F-4D97-AF65-F5344CB8AC3E}">
        <p14:creationId xmlns:p14="http://schemas.microsoft.com/office/powerpoint/2010/main" val="27683508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6000" spc="-8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4846320"/>
            <a:ext cx="6858000" cy="914400"/>
          </a:xfrm>
        </p:spPr>
        <p:txBody>
          <a:bodyPr/>
          <a:lstStyle>
            <a:lvl1pPr marL="0" indent="0" algn="r">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F56B81A7-7EBE-4055-A988-4EA163496A0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620000" cy="1371600"/>
          </a:xfrm>
        </p:spPr>
        <p:txBody>
          <a:bodyPr>
            <a:normAutofit/>
          </a:bodyPr>
          <a:lstStyle>
            <a:lvl1pPr algn="l" rtl="0">
              <a:defRPr sz="3000"/>
            </a:lvl1pPr>
          </a:lstStyle>
          <a:p>
            <a:r>
              <a:rPr lang="en-US" dirty="0"/>
              <a:t>Click to edit Master title style</a:t>
            </a:r>
          </a:p>
        </p:txBody>
      </p:sp>
      <p:sp>
        <p:nvSpPr>
          <p:cNvPr id="3" name="Content Placeholder 2"/>
          <p:cNvSpPr>
            <a:spLocks noGrp="1"/>
          </p:cNvSpPr>
          <p:nvPr>
            <p:ph idx="1"/>
          </p:nvPr>
        </p:nvSpPr>
        <p:spPr/>
        <p:txBody>
          <a:bodyPr/>
          <a:lstStyle>
            <a:lvl1pPr algn="l" rtl="0">
              <a:defRPr/>
            </a:lvl1pPr>
            <a:lvl2pPr algn="l" rtl="0">
              <a:defRPr/>
            </a:lvl2pPr>
            <a:lvl3pPr algn="l" rtl="0">
              <a:defRPr/>
            </a:lvl3pPr>
            <a:lvl4pPr algn="l" rtl="0">
              <a:defRPr/>
            </a:lvl4pPr>
            <a:lvl5pPr algn="l" rtl="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F56B81A7-7EBE-4055-A988-4EA163496A0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rtl="0">
              <a:lnSpc>
                <a:spcPct val="100000"/>
              </a:lnSpc>
              <a:defRPr sz="6000" b="0" cap="all" spc="-80" baseline="0">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8" name="Slide Number Placeholder 7"/>
          <p:cNvSpPr>
            <a:spLocks noGrp="1"/>
          </p:cNvSpPr>
          <p:nvPr>
            <p:ph type="sldNum" sz="quarter" idx="11"/>
          </p:nvPr>
        </p:nvSpPr>
        <p:spPr/>
        <p:txBody>
          <a:bodyPr/>
          <a:lstStyle/>
          <a:p>
            <a:fld id="{F56B81A7-7EBE-4055-A988-4EA163496A0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7620000" cy="1371600"/>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F56B81A7-7EBE-4055-A988-4EA163496A0A}" type="slidenum">
              <a:rPr lang="en-US" smtClean="0"/>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Lst>
  <p:hf hdr="0" dt="0"/>
  <p:txStyles>
    <p:titleStyle>
      <a:lvl1pPr algn="l" defTabSz="914400" rtl="0" eaLnBrk="1" latinLnBrk="0" hangingPunct="1">
        <a:spcBef>
          <a:spcPct val="0"/>
        </a:spcBef>
        <a:buNone/>
        <a:defRPr sz="30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www.w3schools.com/css/css_font.asp"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w3schools.com/css/css_text.asp"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8" Type="http://schemas.openxmlformats.org/officeDocument/2006/relationships/hyperlink" Target="https://www.w3schools.com/css/css_font.asp" TargetMode="External"/><Relationship Id="rId3" Type="http://schemas.openxmlformats.org/officeDocument/2006/relationships/hyperlink" Target="https://www.w3schools.com/css/css_background.asp" TargetMode="External"/><Relationship Id="rId7" Type="http://schemas.openxmlformats.org/officeDocument/2006/relationships/hyperlink" Target="https://www.w3schools.com/css/css_text.asp" TargetMode="External"/><Relationship Id="rId12" Type="http://schemas.openxmlformats.org/officeDocument/2006/relationships/hyperlink" Target="https://www.w3schools.com/css/" TargetMode="External"/><Relationship Id="rId2" Type="http://schemas.openxmlformats.org/officeDocument/2006/relationships/hyperlink" Target="https://www.w3schools.com/css/css_colors.asp" TargetMode="External"/><Relationship Id="rId1" Type="http://schemas.openxmlformats.org/officeDocument/2006/relationships/slideLayout" Target="../slideLayouts/slideLayout2.xml"/><Relationship Id="rId6" Type="http://schemas.openxmlformats.org/officeDocument/2006/relationships/hyperlink" Target="https://www.w3schools.com/css/css_padding.asp" TargetMode="External"/><Relationship Id="rId11" Type="http://schemas.openxmlformats.org/officeDocument/2006/relationships/hyperlink" Target="https://www.w3schools.com/css/css_align.asp" TargetMode="External"/><Relationship Id="rId5" Type="http://schemas.openxmlformats.org/officeDocument/2006/relationships/hyperlink" Target="https://www.w3schools.com/css/css_margin.asp" TargetMode="External"/><Relationship Id="rId10" Type="http://schemas.openxmlformats.org/officeDocument/2006/relationships/hyperlink" Target="https://www.w3schools.com/css/css_float.asp" TargetMode="External"/><Relationship Id="rId4" Type="http://schemas.openxmlformats.org/officeDocument/2006/relationships/hyperlink" Target="https://www.w3schools.com/css/css_border.asp" TargetMode="External"/><Relationship Id="rId9" Type="http://schemas.openxmlformats.org/officeDocument/2006/relationships/hyperlink" Target="https://www.w3schools.com/css/css_link.asp"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www.w3schools.com/"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www.csszengarde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4800600"/>
            <a:ext cx="6858000" cy="914400"/>
          </a:xfrm>
        </p:spPr>
        <p:txBody>
          <a:bodyPr/>
          <a:lstStyle/>
          <a:p>
            <a:pPr algn="l"/>
            <a:r>
              <a:rPr lang="en-US" dirty="0"/>
              <a:t>Introduction to Web programming</a:t>
            </a:r>
          </a:p>
          <a:p>
            <a:pPr algn="l"/>
            <a:r>
              <a:rPr lang="en-US" dirty="0"/>
              <a:t>0731213</a:t>
            </a:r>
            <a:endParaRPr lang="ar-JO" dirty="0"/>
          </a:p>
        </p:txBody>
      </p:sp>
      <p:sp>
        <p:nvSpPr>
          <p:cNvPr id="4" name="Slide Number Placeholder 3"/>
          <p:cNvSpPr>
            <a:spLocks noGrp="1"/>
          </p:cNvSpPr>
          <p:nvPr>
            <p:ph type="sldNum" sz="quarter" idx="12"/>
          </p:nvPr>
        </p:nvSpPr>
        <p:spPr/>
        <p:txBody>
          <a:bodyPr/>
          <a:lstStyle/>
          <a:p>
            <a:fld id="{F56B81A7-7EBE-4055-A988-4EA163496A0A}" type="slidenum">
              <a:rPr lang="en-US" smtClean="0"/>
              <a:t>1</a:t>
            </a:fld>
            <a:endParaRPr lang="en-US"/>
          </a:p>
        </p:txBody>
      </p:sp>
      <p:pic>
        <p:nvPicPr>
          <p:cNvPr id="9" name="Picture 8">
            <a:extLst>
              <a:ext uri="{FF2B5EF4-FFF2-40B4-BE49-F238E27FC236}">
                <a16:creationId xmlns:a16="http://schemas.microsoft.com/office/drawing/2014/main" id="{6FD90DBB-4FC6-4DAF-8ED3-B847FF794857}"/>
              </a:ext>
            </a:extLst>
          </p:cNvPr>
          <p:cNvPicPr>
            <a:picLocks noChangeAspect="1"/>
          </p:cNvPicPr>
          <p:nvPr/>
        </p:nvPicPr>
        <p:blipFill>
          <a:blip r:embed="rId2"/>
          <a:stretch>
            <a:fillRect/>
          </a:stretch>
        </p:blipFill>
        <p:spPr>
          <a:xfrm>
            <a:off x="2895600" y="381000"/>
            <a:ext cx="2895600" cy="4090610"/>
          </a:xfrm>
          <a:prstGeom prst="rect">
            <a:avLst/>
          </a:prstGeom>
        </p:spPr>
      </p:pic>
    </p:spTree>
    <p:extLst>
      <p:ext uri="{BB962C8B-B14F-4D97-AF65-F5344CB8AC3E}">
        <p14:creationId xmlns:p14="http://schemas.microsoft.com/office/powerpoint/2010/main" val="42079882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620000" cy="609600"/>
          </a:xfrm>
        </p:spPr>
        <p:txBody>
          <a:bodyPr/>
          <a:lstStyle/>
          <a:p>
            <a:r>
              <a:rPr lang="en-US" dirty="0">
                <a:solidFill>
                  <a:srgbClr val="0070C0"/>
                </a:solidFill>
              </a:rPr>
              <a:t>Specifying</a:t>
            </a:r>
            <a:r>
              <a:rPr lang="en-US" dirty="0"/>
              <a:t> colors</a:t>
            </a:r>
          </a:p>
        </p:txBody>
      </p:sp>
      <p:sp>
        <p:nvSpPr>
          <p:cNvPr id="8" name="Content Placeholder 7"/>
          <p:cNvSpPr>
            <a:spLocks noGrp="1"/>
          </p:cNvSpPr>
          <p:nvPr>
            <p:ph idx="1"/>
          </p:nvPr>
        </p:nvSpPr>
        <p:spPr>
          <a:xfrm>
            <a:off x="152400" y="4456569"/>
            <a:ext cx="8550275" cy="2249031"/>
          </a:xfrm>
        </p:spPr>
        <p:txBody>
          <a:bodyPr>
            <a:normAutofit/>
          </a:bodyPr>
          <a:lstStyle/>
          <a:p>
            <a:pPr marL="342900" indent="-342900">
              <a:buFont typeface="Wingdings" panose="05000000000000000000" pitchFamily="2" charset="2"/>
              <a:buChar char="ü"/>
            </a:pPr>
            <a:r>
              <a:rPr lang="en-US" sz="1600" dirty="0">
                <a:solidFill>
                  <a:srgbClr val="FF0000"/>
                </a:solidFill>
                <a:highlight>
                  <a:srgbClr val="800000"/>
                </a:highlight>
              </a:rPr>
              <a:t>color names</a:t>
            </a:r>
            <a:r>
              <a:rPr lang="en-US" sz="1600" dirty="0">
                <a:highlight>
                  <a:srgbClr val="800000"/>
                </a:highlight>
              </a:rPr>
              <a:t>: </a:t>
            </a:r>
            <a:r>
              <a:rPr lang="en-US" sz="1600" dirty="0">
                <a:solidFill>
                  <a:srgbClr val="00B050"/>
                </a:solidFill>
                <a:highlight>
                  <a:srgbClr val="800000"/>
                </a:highlight>
              </a:rPr>
              <a:t>aqua, black, blue, fuchsia, gray, green, lime, maroon, navy, olive, purple, red, silver, teal, white (white), yellow</a:t>
            </a:r>
          </a:p>
          <a:p>
            <a:pPr marL="342900" indent="-342900">
              <a:buFont typeface="Wingdings" panose="05000000000000000000" pitchFamily="2" charset="2"/>
              <a:buChar char="ü"/>
            </a:pPr>
            <a:r>
              <a:rPr lang="en-US" sz="1600" dirty="0">
                <a:solidFill>
                  <a:srgbClr val="FF0000"/>
                </a:solidFill>
                <a:highlight>
                  <a:srgbClr val="800000"/>
                </a:highlight>
              </a:rPr>
              <a:t>RGB codes</a:t>
            </a:r>
            <a:r>
              <a:rPr lang="en-US" sz="1600" dirty="0">
                <a:highlight>
                  <a:srgbClr val="800000"/>
                </a:highlight>
              </a:rPr>
              <a:t>: </a:t>
            </a:r>
            <a:r>
              <a:rPr lang="en-US" sz="1600" dirty="0">
                <a:solidFill>
                  <a:srgbClr val="00B050"/>
                </a:solidFill>
                <a:highlight>
                  <a:srgbClr val="800000"/>
                </a:highlight>
              </a:rPr>
              <a:t>red, green, and blue </a:t>
            </a:r>
            <a:r>
              <a:rPr lang="en-US" sz="1600" dirty="0">
                <a:highlight>
                  <a:srgbClr val="800000"/>
                </a:highlight>
              </a:rPr>
              <a:t>values from 0 (none) to 255 (full)</a:t>
            </a:r>
          </a:p>
          <a:p>
            <a:pPr marL="342900" indent="-342900">
              <a:buFont typeface="Wingdings" panose="05000000000000000000" pitchFamily="2" charset="2"/>
              <a:buChar char="ü"/>
            </a:pPr>
            <a:r>
              <a:rPr lang="en-US" sz="1600" dirty="0">
                <a:solidFill>
                  <a:srgbClr val="FF0000"/>
                </a:solidFill>
                <a:highlight>
                  <a:srgbClr val="800000"/>
                </a:highlight>
              </a:rPr>
              <a:t>hex codes</a:t>
            </a:r>
            <a:r>
              <a:rPr lang="en-US" sz="1600" dirty="0">
                <a:highlight>
                  <a:srgbClr val="800000"/>
                </a:highlight>
              </a:rPr>
              <a:t>: </a:t>
            </a:r>
            <a:r>
              <a:rPr lang="en-US" sz="1600" dirty="0">
                <a:solidFill>
                  <a:srgbClr val="7030A0"/>
                </a:solidFill>
                <a:highlight>
                  <a:srgbClr val="800000"/>
                </a:highlight>
              </a:rPr>
              <a:t>RGB</a:t>
            </a:r>
            <a:r>
              <a:rPr lang="en-US" sz="1600" dirty="0">
                <a:highlight>
                  <a:srgbClr val="800000"/>
                </a:highlight>
              </a:rPr>
              <a:t> </a:t>
            </a:r>
            <a:r>
              <a:rPr lang="en-US" sz="1600" dirty="0">
                <a:solidFill>
                  <a:srgbClr val="00B050"/>
                </a:solidFill>
                <a:highlight>
                  <a:srgbClr val="800000"/>
                </a:highlight>
              </a:rPr>
              <a:t>values in base-16</a:t>
            </a:r>
            <a:r>
              <a:rPr lang="en-US" sz="1600" dirty="0">
                <a:highlight>
                  <a:srgbClr val="800000"/>
                </a:highlight>
              </a:rPr>
              <a:t> from 00 (0, none) to FF (255, full) /// </a:t>
            </a:r>
            <a:r>
              <a:rPr lang="en-CA" sz="1600" b="0" i="0" dirty="0">
                <a:solidFill>
                  <a:srgbClr val="FF0000"/>
                </a:solidFill>
                <a:effectLst/>
                <a:highlight>
                  <a:srgbClr val="800000"/>
                </a:highlight>
                <a:latin typeface="Google Sans"/>
              </a:rPr>
              <a:t>hexadecimal</a:t>
            </a:r>
            <a:r>
              <a:rPr lang="en-CA" sz="1600" b="0" i="0" dirty="0">
                <a:solidFill>
                  <a:srgbClr val="202124"/>
                </a:solidFill>
                <a:effectLst/>
                <a:highlight>
                  <a:srgbClr val="800000"/>
                </a:highlight>
                <a:latin typeface="Google Sans"/>
              </a:rPr>
              <a:t> numbers</a:t>
            </a:r>
          </a:p>
          <a:p>
            <a:pPr marL="800100" lvl="1" indent="-342900">
              <a:buFont typeface="Wingdings" panose="05000000000000000000" pitchFamily="2" charset="2"/>
              <a:buChar char="ü"/>
            </a:pPr>
            <a:r>
              <a:rPr lang="en-US" sz="1600" dirty="0">
                <a:solidFill>
                  <a:srgbClr val="FF0000"/>
                </a:solidFill>
                <a:highlight>
                  <a:srgbClr val="800000"/>
                </a:highlight>
              </a:rPr>
              <a:t>Hex</a:t>
            </a:r>
            <a:r>
              <a:rPr lang="en-US" sz="1600" dirty="0">
                <a:highlight>
                  <a:srgbClr val="800000"/>
                </a:highlight>
              </a:rPr>
              <a:t> </a:t>
            </a:r>
            <a:r>
              <a:rPr lang="en-US" sz="1600" dirty="0">
                <a:solidFill>
                  <a:srgbClr val="7030A0"/>
                </a:solidFill>
                <a:highlight>
                  <a:srgbClr val="800000"/>
                </a:highlight>
              </a:rPr>
              <a:t>values</a:t>
            </a:r>
            <a:r>
              <a:rPr lang="en-US" sz="1600" dirty="0">
                <a:highlight>
                  <a:srgbClr val="800000"/>
                </a:highlight>
              </a:rPr>
              <a:t> are actually just a </a:t>
            </a:r>
            <a:r>
              <a:rPr lang="en-US" sz="1600" dirty="0">
                <a:solidFill>
                  <a:srgbClr val="7030A0"/>
                </a:solidFill>
                <a:highlight>
                  <a:srgbClr val="800000"/>
                </a:highlight>
              </a:rPr>
              <a:t>different way to represent </a:t>
            </a:r>
            <a:r>
              <a:rPr lang="en-US" sz="1600" dirty="0">
                <a:solidFill>
                  <a:srgbClr val="FF0000"/>
                </a:solidFill>
                <a:highlight>
                  <a:srgbClr val="800000"/>
                </a:highlight>
              </a:rPr>
              <a:t>RGB</a:t>
            </a:r>
            <a:r>
              <a:rPr lang="en-US" sz="1600" dirty="0">
                <a:highlight>
                  <a:srgbClr val="800000"/>
                </a:highlight>
              </a:rPr>
              <a:t> </a:t>
            </a:r>
            <a:r>
              <a:rPr lang="en-US" sz="1600" dirty="0">
                <a:solidFill>
                  <a:srgbClr val="7030A0"/>
                </a:solidFill>
                <a:highlight>
                  <a:srgbClr val="800000"/>
                </a:highlight>
              </a:rPr>
              <a:t>values</a:t>
            </a:r>
            <a:r>
              <a:rPr lang="en-US" sz="1600" dirty="0">
                <a:highlight>
                  <a:srgbClr val="800000"/>
                </a:highlight>
              </a:rPr>
              <a:t>. </a:t>
            </a:r>
            <a:r>
              <a:rPr lang="en-US" sz="1600" u="sng" dirty="0">
                <a:solidFill>
                  <a:srgbClr val="00B050"/>
                </a:solidFill>
                <a:highlight>
                  <a:srgbClr val="800000"/>
                </a:highlight>
              </a:rPr>
              <a:t>Instead</a:t>
            </a:r>
            <a:r>
              <a:rPr lang="en-US" sz="1600" u="sng" dirty="0">
                <a:highlight>
                  <a:srgbClr val="800000"/>
                </a:highlight>
              </a:rPr>
              <a:t> of using three numbers between 0 and 255</a:t>
            </a:r>
            <a:r>
              <a:rPr lang="en-US" sz="1600" dirty="0">
                <a:highlight>
                  <a:srgbClr val="800000"/>
                </a:highlight>
              </a:rPr>
              <a:t>, you use six hexadecimal numbers</a:t>
            </a:r>
            <a:r>
              <a:rPr lang="en-US" sz="1600" dirty="0"/>
              <a:t>.</a:t>
            </a:r>
          </a:p>
        </p:txBody>
      </p:sp>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10</a:t>
            </a:fld>
            <a:endParaRPr lang="en-US"/>
          </a:p>
        </p:txBody>
      </p:sp>
      <p:sp>
        <p:nvSpPr>
          <p:cNvPr id="9" name="TextBox 8"/>
          <p:cNvSpPr txBox="1"/>
          <p:nvPr/>
        </p:nvSpPr>
        <p:spPr>
          <a:xfrm>
            <a:off x="549275" y="805896"/>
            <a:ext cx="8153400" cy="1200329"/>
          </a:xfrm>
          <a:prstGeom prst="rect">
            <a:avLst/>
          </a:prstGeom>
          <a:solidFill>
            <a:schemeClr val="tx2">
              <a:lumMod val="20000"/>
              <a:lumOff val="80000"/>
            </a:schemeClr>
          </a:solidFill>
          <a:ln w="19050">
            <a:solidFill>
              <a:schemeClr val="tx1"/>
            </a:solidFill>
          </a:ln>
        </p:spPr>
        <p:txBody>
          <a:bodyPr wrap="square" rtlCol="0">
            <a:spAutoFit/>
          </a:bodyPr>
          <a:lstStyle/>
          <a:p>
            <a:r>
              <a:rPr lang="en-US" dirty="0">
                <a:latin typeface="Courier New" pitchFamily="49" charset="0"/>
                <a:cs typeface="Courier New" pitchFamily="49" charset="0"/>
              </a:rPr>
              <a:t>p { color: </a:t>
            </a:r>
            <a:r>
              <a:rPr lang="en-US" b="1" dirty="0">
                <a:latin typeface="Courier New" pitchFamily="49" charset="0"/>
                <a:cs typeface="Courier New" pitchFamily="49" charset="0"/>
              </a:rPr>
              <a:t>red</a:t>
            </a:r>
            <a:r>
              <a:rPr lang="en-US" dirty="0">
                <a:latin typeface="Courier New" pitchFamily="49" charset="0"/>
                <a:cs typeface="Courier New" pitchFamily="49" charset="0"/>
              </a:rPr>
              <a:t>; }</a:t>
            </a:r>
          </a:p>
          <a:p>
            <a:r>
              <a:rPr lang="en-US" dirty="0">
                <a:highlight>
                  <a:srgbClr val="800000"/>
                </a:highlight>
                <a:latin typeface="Courier New" pitchFamily="49" charset="0"/>
                <a:cs typeface="Courier New" pitchFamily="49" charset="0"/>
              </a:rPr>
              <a:t>h2 { color: </a:t>
            </a:r>
            <a:r>
              <a:rPr lang="en-US" b="1" dirty="0" err="1">
                <a:solidFill>
                  <a:srgbClr val="FF0000"/>
                </a:solidFill>
                <a:highlight>
                  <a:srgbClr val="800000"/>
                </a:highlight>
                <a:latin typeface="Courier New" pitchFamily="49" charset="0"/>
                <a:cs typeface="Courier New" pitchFamily="49" charset="0"/>
              </a:rPr>
              <a:t>rgb</a:t>
            </a:r>
            <a:r>
              <a:rPr lang="en-US" b="1" dirty="0">
                <a:highlight>
                  <a:srgbClr val="800000"/>
                </a:highlight>
                <a:latin typeface="Courier New" pitchFamily="49" charset="0"/>
                <a:cs typeface="Courier New" pitchFamily="49" charset="0"/>
              </a:rPr>
              <a:t>(128, 0, 196)</a:t>
            </a:r>
            <a:r>
              <a:rPr lang="en-US" dirty="0">
                <a:highlight>
                  <a:srgbClr val="800000"/>
                </a:highlight>
                <a:latin typeface="Courier New" pitchFamily="49" charset="0"/>
                <a:cs typeface="Courier New" pitchFamily="49" charset="0"/>
              </a:rPr>
              <a:t>; }</a:t>
            </a:r>
          </a:p>
          <a:p>
            <a:r>
              <a:rPr lang="en-US" dirty="0">
                <a:highlight>
                  <a:srgbClr val="800000"/>
                </a:highlight>
                <a:latin typeface="Courier New" pitchFamily="49" charset="0"/>
                <a:cs typeface="Courier New" pitchFamily="49" charset="0"/>
              </a:rPr>
              <a:t>h4 { color: </a:t>
            </a:r>
            <a:r>
              <a:rPr lang="en-US" b="1" dirty="0">
                <a:highlight>
                  <a:srgbClr val="800000"/>
                </a:highlight>
                <a:latin typeface="Courier New" pitchFamily="49" charset="0"/>
                <a:cs typeface="Courier New" pitchFamily="49" charset="0"/>
              </a:rPr>
              <a:t>#FF8800</a:t>
            </a:r>
            <a:r>
              <a:rPr lang="en-US" dirty="0">
                <a:highlight>
                  <a:srgbClr val="800000"/>
                </a:highlight>
                <a:latin typeface="Courier New" pitchFamily="49" charset="0"/>
                <a:cs typeface="Courier New" pitchFamily="49" charset="0"/>
              </a:rPr>
              <a:t>; </a:t>
            </a:r>
            <a:r>
              <a:rPr lang="en-US" dirty="0">
                <a:latin typeface="Courier New" pitchFamily="49" charset="0"/>
                <a:cs typeface="Courier New" pitchFamily="49" charset="0"/>
              </a:rPr>
              <a:t>}								 				        </a:t>
            </a:r>
            <a:r>
              <a:rPr lang="en-US" i="1" dirty="0">
                <a:solidFill>
                  <a:schemeClr val="tx1">
                    <a:lumMod val="50000"/>
                    <a:lumOff val="50000"/>
                  </a:schemeClr>
                </a:solidFill>
                <a:latin typeface="Consolas" pitchFamily="49" charset="0"/>
                <a:cs typeface="Consolas" pitchFamily="49" charset="0"/>
              </a:rPr>
              <a:t>CSS</a:t>
            </a:r>
          </a:p>
        </p:txBody>
      </p:sp>
      <p:sp>
        <p:nvSpPr>
          <p:cNvPr id="7" name="TextBox 6"/>
          <p:cNvSpPr txBox="1"/>
          <p:nvPr/>
        </p:nvSpPr>
        <p:spPr>
          <a:xfrm>
            <a:off x="484094" y="2209800"/>
            <a:ext cx="8175812" cy="2246769"/>
          </a:xfrm>
          <a:prstGeom prst="rect">
            <a:avLst/>
          </a:prstGeom>
          <a:solidFill>
            <a:schemeClr val="bg1"/>
          </a:solidFill>
          <a:ln w="19050">
            <a:solidFill>
              <a:schemeClr val="tx1"/>
            </a:solidFill>
          </a:ln>
        </p:spPr>
        <p:txBody>
          <a:bodyPr wrap="square" rtlCol="0">
            <a:spAutoFit/>
          </a:bodyPr>
          <a:lstStyle/>
          <a:p>
            <a:r>
              <a:rPr lang="en-US" sz="2000" dirty="0">
                <a:solidFill>
                  <a:srgbClr val="FF0000"/>
                </a:solidFill>
                <a:latin typeface="Times New Roman" pitchFamily="18" charset="0"/>
                <a:cs typeface="Times New Roman" pitchFamily="18" charset="0"/>
              </a:rPr>
              <a:t>This paragraph uses the first style above   </a:t>
            </a:r>
          </a:p>
          <a:p>
            <a:r>
              <a:rPr lang="en-US" sz="2000" dirty="0">
                <a:solidFill>
                  <a:srgbClr val="FF0000"/>
                </a:solidFill>
                <a:latin typeface="Times New Roman" pitchFamily="18" charset="0"/>
                <a:cs typeface="Times New Roman" pitchFamily="18" charset="0"/>
              </a:rPr>
              <a:t>      </a:t>
            </a:r>
          </a:p>
          <a:p>
            <a:r>
              <a:rPr lang="en-US" sz="2800" b="1" dirty="0">
                <a:solidFill>
                  <a:srgbClr val="9900CC"/>
                </a:solidFill>
                <a:latin typeface="Times New Roman" pitchFamily="18" charset="0"/>
                <a:cs typeface="Times New Roman" pitchFamily="18" charset="0"/>
              </a:rPr>
              <a:t>This h2 uses the second style above.</a:t>
            </a:r>
          </a:p>
          <a:p>
            <a:endParaRPr lang="en-US" sz="2800" b="1" dirty="0">
              <a:solidFill>
                <a:srgbClr val="9900CC"/>
              </a:solidFill>
              <a:latin typeface="Times New Roman" pitchFamily="18" charset="0"/>
              <a:cs typeface="Times New Roman" pitchFamily="18" charset="0"/>
            </a:endParaRPr>
          </a:p>
          <a:p>
            <a:r>
              <a:rPr lang="en-US" sz="2400" b="1" dirty="0">
                <a:solidFill>
                  <a:srgbClr val="FF9933"/>
                </a:solidFill>
                <a:latin typeface="Times New Roman" pitchFamily="18" charset="0"/>
                <a:cs typeface="Times New Roman" pitchFamily="18" charset="0"/>
              </a:rPr>
              <a:t>This h4 uses the third style above.</a:t>
            </a:r>
            <a:endParaRPr lang="en-US" sz="2400" dirty="0">
              <a:solidFill>
                <a:srgbClr val="FF9933"/>
              </a:solidFill>
              <a:latin typeface="Times New Roman" pitchFamily="18" charset="0"/>
              <a:cs typeface="Times New Roman" pitchFamily="18" charset="0"/>
            </a:endParaRPr>
          </a:p>
          <a:p>
            <a:r>
              <a:rPr lang="en-US" sz="2000" dirty="0">
                <a:solidFill>
                  <a:srgbClr val="FF0000"/>
                </a:solidFill>
                <a:latin typeface="Times New Roman" pitchFamily="18" charset="0"/>
                <a:cs typeface="Times New Roman" pitchFamily="18" charset="0"/>
              </a:rPr>
              <a:t>                                               				            </a:t>
            </a:r>
            <a:r>
              <a:rPr lang="en-US" i="1" dirty="0">
                <a:solidFill>
                  <a:schemeClr val="tx1">
                    <a:lumMod val="50000"/>
                    <a:lumOff val="50000"/>
                  </a:schemeClr>
                </a:solidFill>
                <a:latin typeface="Consolas" pitchFamily="49" charset="0"/>
                <a:cs typeface="Consolas" pitchFamily="49" charset="0"/>
              </a:rPr>
              <a:t>output</a:t>
            </a:r>
          </a:p>
        </p:txBody>
      </p:sp>
    </p:spTree>
    <p:extLst>
      <p:ext uri="{BB962C8B-B14F-4D97-AF65-F5344CB8AC3E}">
        <p14:creationId xmlns:p14="http://schemas.microsoft.com/office/powerpoint/2010/main" val="18287002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C727A-F6E8-41E1-9F37-60BE320DB36D}"/>
              </a:ext>
            </a:extLst>
          </p:cNvPr>
          <p:cNvSpPr>
            <a:spLocks noGrp="1"/>
          </p:cNvSpPr>
          <p:nvPr>
            <p:ph type="ctrTitle"/>
          </p:nvPr>
        </p:nvSpPr>
        <p:spPr>
          <a:xfrm>
            <a:off x="457200" y="1028701"/>
            <a:ext cx="7772400" cy="4728541"/>
          </a:xfrm>
        </p:spPr>
        <p:txBody>
          <a:bodyPr/>
          <a:lstStyle/>
          <a:p>
            <a:pPr algn="ctr"/>
            <a:r>
              <a:rPr lang="en-US" dirty="0">
                <a:solidFill>
                  <a:schemeClr val="tx2"/>
                </a:solidFill>
              </a:rPr>
              <a:t>Lecture 2</a:t>
            </a:r>
            <a:br>
              <a:rPr lang="en-US" dirty="0">
                <a:solidFill>
                  <a:schemeClr val="tx2"/>
                </a:solidFill>
              </a:rPr>
            </a:br>
            <a:r>
              <a:rPr lang="en-US" sz="2250" dirty="0">
                <a:latin typeface="+mn-lt"/>
              </a:rPr>
              <a:t>CSS properties (1)</a:t>
            </a:r>
            <a:br>
              <a:rPr lang="en-US" sz="2250" dirty="0">
                <a:latin typeface="+mn-lt"/>
              </a:rPr>
            </a:br>
            <a:endParaRPr lang="en-US" sz="2250" dirty="0">
              <a:latin typeface="+mn-lt"/>
            </a:endParaRPr>
          </a:p>
        </p:txBody>
      </p:sp>
    </p:spTree>
    <p:extLst>
      <p:ext uri="{BB962C8B-B14F-4D97-AF65-F5344CB8AC3E}">
        <p14:creationId xmlns:p14="http://schemas.microsoft.com/office/powerpoint/2010/main" val="579245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CSS </a:t>
            </a:r>
            <a:r>
              <a:rPr lang="en-US" dirty="0">
                <a:solidFill>
                  <a:srgbClr val="0070C0"/>
                </a:solidFill>
              </a:rPr>
              <a:t>properties</a:t>
            </a:r>
            <a:r>
              <a:rPr lang="en-US" dirty="0"/>
              <a:t> for </a:t>
            </a:r>
            <a:r>
              <a:rPr lang="en-US" dirty="0">
                <a:solidFill>
                  <a:srgbClr val="00B050"/>
                </a:solidFill>
              </a:rPr>
              <a:t>fonts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05204568"/>
              </p:ext>
            </p:extLst>
          </p:nvPr>
        </p:nvGraphicFramePr>
        <p:xfrm>
          <a:off x="609600" y="1752600"/>
          <a:ext cx="8153400" cy="2072640"/>
        </p:xfrm>
        <a:graphic>
          <a:graphicData uri="http://schemas.openxmlformats.org/drawingml/2006/table">
            <a:tbl>
              <a:tblPr>
                <a:tableStyleId>{284E427A-3D55-4303-BF80-6455036E1DE7}</a:tableStyleId>
              </a:tblPr>
              <a:tblGrid>
                <a:gridCol w="4076700">
                  <a:extLst>
                    <a:ext uri="{9D8B030D-6E8A-4147-A177-3AD203B41FA5}">
                      <a16:colId xmlns:a16="http://schemas.microsoft.com/office/drawing/2014/main" val="20000"/>
                    </a:ext>
                  </a:extLst>
                </a:gridCol>
                <a:gridCol w="4076700">
                  <a:extLst>
                    <a:ext uri="{9D8B030D-6E8A-4147-A177-3AD203B41FA5}">
                      <a16:colId xmlns:a16="http://schemas.microsoft.com/office/drawing/2014/main" val="20001"/>
                    </a:ext>
                  </a:extLst>
                </a:gridCol>
              </a:tblGrid>
              <a:tr h="0">
                <a:tc>
                  <a:txBody>
                    <a:bodyPr/>
                    <a:lstStyle/>
                    <a:p>
                      <a:pPr algn="l" rtl="0"/>
                      <a:r>
                        <a:rPr lang="en-US" sz="2600" b="1" dirty="0"/>
                        <a:t>property </a:t>
                      </a:r>
                    </a:p>
                  </a:txBody>
                  <a:tcPr anchor="ctr"/>
                </a:tc>
                <a:tc>
                  <a:txBody>
                    <a:bodyPr/>
                    <a:lstStyle/>
                    <a:p>
                      <a:pPr algn="l" rtl="0"/>
                      <a:r>
                        <a:rPr lang="en-US" sz="2600" b="1" dirty="0"/>
                        <a:t>description </a:t>
                      </a:r>
                    </a:p>
                  </a:txBody>
                  <a:tcPr anchor="ctr"/>
                </a:tc>
                <a:extLst>
                  <a:ext uri="{0D108BD9-81ED-4DB2-BD59-A6C34878D82A}">
                    <a16:rowId xmlns:a16="http://schemas.microsoft.com/office/drawing/2014/main" val="10000"/>
                  </a:ext>
                </a:extLst>
              </a:tr>
              <a:tr h="0">
                <a:tc>
                  <a:txBody>
                    <a:bodyPr/>
                    <a:lstStyle/>
                    <a:p>
                      <a:pPr algn="l" rtl="0"/>
                      <a:r>
                        <a:rPr lang="en-US" sz="2000" dirty="0">
                          <a:solidFill>
                            <a:srgbClr val="FF0000"/>
                          </a:solidFill>
                        </a:rPr>
                        <a:t>font-family </a:t>
                      </a:r>
                    </a:p>
                  </a:txBody>
                  <a:tcPr anchor="ctr"/>
                </a:tc>
                <a:tc>
                  <a:txBody>
                    <a:bodyPr/>
                    <a:lstStyle/>
                    <a:p>
                      <a:pPr algn="l" rtl="0"/>
                      <a:r>
                        <a:rPr lang="en-US" sz="2000" dirty="0"/>
                        <a:t>which font will be used </a:t>
                      </a:r>
                    </a:p>
                  </a:txBody>
                  <a:tcPr anchor="ctr"/>
                </a:tc>
                <a:extLst>
                  <a:ext uri="{0D108BD9-81ED-4DB2-BD59-A6C34878D82A}">
                    <a16:rowId xmlns:a16="http://schemas.microsoft.com/office/drawing/2014/main" val="10001"/>
                  </a:ext>
                </a:extLst>
              </a:tr>
              <a:tr h="0">
                <a:tc>
                  <a:txBody>
                    <a:bodyPr/>
                    <a:lstStyle/>
                    <a:p>
                      <a:pPr algn="l" rtl="0"/>
                      <a:r>
                        <a:rPr lang="en-US" sz="2000" dirty="0">
                          <a:solidFill>
                            <a:srgbClr val="FF0000"/>
                          </a:solidFill>
                        </a:rPr>
                        <a:t>font-size </a:t>
                      </a:r>
                    </a:p>
                  </a:txBody>
                  <a:tcPr anchor="ctr"/>
                </a:tc>
                <a:tc>
                  <a:txBody>
                    <a:bodyPr/>
                    <a:lstStyle/>
                    <a:p>
                      <a:pPr algn="l" rtl="0"/>
                      <a:r>
                        <a:rPr lang="en-US" sz="2000"/>
                        <a:t>how large the letters will be drawn </a:t>
                      </a:r>
                    </a:p>
                  </a:txBody>
                  <a:tcPr anchor="ctr"/>
                </a:tc>
                <a:extLst>
                  <a:ext uri="{0D108BD9-81ED-4DB2-BD59-A6C34878D82A}">
                    <a16:rowId xmlns:a16="http://schemas.microsoft.com/office/drawing/2014/main" val="10002"/>
                  </a:ext>
                </a:extLst>
              </a:tr>
              <a:tr h="0">
                <a:tc>
                  <a:txBody>
                    <a:bodyPr/>
                    <a:lstStyle/>
                    <a:p>
                      <a:pPr algn="l" rtl="0"/>
                      <a:r>
                        <a:rPr lang="en-US" sz="2000" dirty="0">
                          <a:solidFill>
                            <a:srgbClr val="FF0000"/>
                          </a:solidFill>
                        </a:rPr>
                        <a:t>font-style </a:t>
                      </a:r>
                    </a:p>
                  </a:txBody>
                  <a:tcPr anchor="ctr"/>
                </a:tc>
                <a:tc>
                  <a:txBody>
                    <a:bodyPr/>
                    <a:lstStyle/>
                    <a:p>
                      <a:pPr algn="l" rtl="0"/>
                      <a:r>
                        <a:rPr lang="en-US" sz="2000" dirty="0"/>
                        <a:t>used to enable/disable italic style </a:t>
                      </a:r>
                    </a:p>
                  </a:txBody>
                  <a:tcPr anchor="ctr"/>
                </a:tc>
                <a:extLst>
                  <a:ext uri="{0D108BD9-81ED-4DB2-BD59-A6C34878D82A}">
                    <a16:rowId xmlns:a16="http://schemas.microsoft.com/office/drawing/2014/main" val="10003"/>
                  </a:ext>
                </a:extLst>
              </a:tr>
              <a:tr h="0">
                <a:tc>
                  <a:txBody>
                    <a:bodyPr/>
                    <a:lstStyle/>
                    <a:p>
                      <a:pPr algn="l" rtl="0"/>
                      <a:r>
                        <a:rPr lang="en-US" sz="2000" dirty="0">
                          <a:solidFill>
                            <a:srgbClr val="FF0000"/>
                          </a:solidFill>
                        </a:rPr>
                        <a:t>font-weight</a:t>
                      </a:r>
                      <a:r>
                        <a:rPr lang="en-US" sz="2000" dirty="0"/>
                        <a:t> </a:t>
                      </a:r>
                    </a:p>
                  </a:txBody>
                  <a:tcPr anchor="ctr"/>
                </a:tc>
                <a:tc>
                  <a:txBody>
                    <a:bodyPr/>
                    <a:lstStyle/>
                    <a:p>
                      <a:pPr algn="l" rtl="0"/>
                      <a:r>
                        <a:rPr lang="en-US" sz="2000" dirty="0"/>
                        <a:t>used to enable/disable bold style </a:t>
                      </a:r>
                    </a:p>
                  </a:txBody>
                  <a:tcPr anchor="ctr"/>
                </a:tc>
                <a:extLst>
                  <a:ext uri="{0D108BD9-81ED-4DB2-BD59-A6C34878D82A}">
                    <a16:rowId xmlns:a16="http://schemas.microsoft.com/office/drawing/2014/main" val="10004"/>
                  </a:ext>
                </a:extLst>
              </a:tr>
            </a:tbl>
          </a:graphicData>
        </a:graphic>
      </p:graphicFrame>
      <p:sp>
        <p:nvSpPr>
          <p:cNvPr id="5" name="Slide Number Placeholder 4"/>
          <p:cNvSpPr>
            <a:spLocks noGrp="1"/>
          </p:cNvSpPr>
          <p:nvPr>
            <p:ph type="sldNum" sz="quarter" idx="12"/>
          </p:nvPr>
        </p:nvSpPr>
        <p:spPr/>
        <p:txBody>
          <a:bodyPr>
            <a:normAutofit fontScale="92500" lnSpcReduction="20000"/>
          </a:bodyPr>
          <a:lstStyle/>
          <a:p>
            <a:fld id="{F56B81A7-7EBE-4055-A988-4EA163496A0A}" type="slidenum">
              <a:rPr lang="en-US" smtClean="0"/>
              <a:t>12</a:t>
            </a:fld>
            <a:endParaRPr lang="en-US"/>
          </a:p>
        </p:txBody>
      </p:sp>
      <p:sp>
        <p:nvSpPr>
          <p:cNvPr id="7" name="Rectangle 6"/>
          <p:cNvSpPr/>
          <p:nvPr/>
        </p:nvSpPr>
        <p:spPr>
          <a:xfrm>
            <a:off x="609600" y="4431268"/>
            <a:ext cx="8298810" cy="369332"/>
          </a:xfrm>
          <a:prstGeom prst="rect">
            <a:avLst/>
          </a:prstGeom>
        </p:spPr>
        <p:txBody>
          <a:bodyPr wrap="none">
            <a:spAutoFit/>
          </a:bodyPr>
          <a:lstStyle/>
          <a:p>
            <a:r>
              <a:rPr lang="en-US" dirty="0">
                <a:hlinkClick r:id="rId2"/>
              </a:rPr>
              <a:t>Complete list of font properties</a:t>
            </a:r>
            <a:r>
              <a:rPr lang="en-US" dirty="0"/>
              <a:t> (https://www.w3schools.com/css/css_font.asp)</a:t>
            </a:r>
          </a:p>
        </p:txBody>
      </p:sp>
    </p:spTree>
    <p:extLst>
      <p:ext uri="{BB962C8B-B14F-4D97-AF65-F5344CB8AC3E}">
        <p14:creationId xmlns:p14="http://schemas.microsoft.com/office/powerpoint/2010/main" val="23371476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font-family</a:t>
            </a:r>
          </a:p>
        </p:txBody>
      </p:sp>
      <p:sp>
        <p:nvSpPr>
          <p:cNvPr id="8" name="Content Placeholder 7"/>
          <p:cNvSpPr>
            <a:spLocks noGrp="1"/>
          </p:cNvSpPr>
          <p:nvPr>
            <p:ph idx="1"/>
          </p:nvPr>
        </p:nvSpPr>
        <p:spPr>
          <a:xfrm>
            <a:off x="640976" y="5029200"/>
            <a:ext cx="8153400" cy="1524000"/>
          </a:xfrm>
        </p:spPr>
        <p:txBody>
          <a:bodyPr/>
          <a:lstStyle/>
          <a:p>
            <a:r>
              <a:rPr lang="en-US" sz="2400" dirty="0"/>
              <a:t>Enclose multi-word font names in quotes</a:t>
            </a:r>
          </a:p>
        </p:txBody>
      </p:sp>
      <p:sp>
        <p:nvSpPr>
          <p:cNvPr id="5" name="Slide Number Placeholder 4"/>
          <p:cNvSpPr>
            <a:spLocks noGrp="1"/>
          </p:cNvSpPr>
          <p:nvPr>
            <p:ph type="sldNum" sz="quarter" idx="12"/>
          </p:nvPr>
        </p:nvSpPr>
        <p:spPr/>
        <p:txBody>
          <a:bodyPr>
            <a:normAutofit fontScale="92500" lnSpcReduction="20000"/>
          </a:bodyPr>
          <a:lstStyle/>
          <a:p>
            <a:fld id="{CC76F15A-3445-4ED0-A4DF-DE4BBF06AE1A}" type="slidenum">
              <a:rPr lang="en-US" smtClean="0"/>
              <a:t>13</a:t>
            </a:fld>
            <a:endParaRPr lang="en-US"/>
          </a:p>
        </p:txBody>
      </p:sp>
      <p:sp>
        <p:nvSpPr>
          <p:cNvPr id="9" name="TextBox 8"/>
          <p:cNvSpPr txBox="1"/>
          <p:nvPr/>
        </p:nvSpPr>
        <p:spPr>
          <a:xfrm>
            <a:off x="609600" y="1600200"/>
            <a:ext cx="8153400" cy="1754326"/>
          </a:xfrm>
          <a:prstGeom prst="rect">
            <a:avLst/>
          </a:prstGeom>
          <a:solidFill>
            <a:schemeClr val="tx2">
              <a:lumMod val="20000"/>
              <a:lumOff val="80000"/>
            </a:schemeClr>
          </a:solidFill>
          <a:ln w="19050">
            <a:solidFill>
              <a:schemeClr val="tx1"/>
            </a:solidFill>
          </a:ln>
        </p:spPr>
        <p:txBody>
          <a:bodyPr wrap="square" rtlCol="0">
            <a:spAutoFit/>
          </a:bodyPr>
          <a:lstStyle/>
          <a:p>
            <a:r>
              <a:rPr lang="en-US" dirty="0">
                <a:solidFill>
                  <a:srgbClr val="0070C0"/>
                </a:solidFill>
                <a:latin typeface="Courier New" pitchFamily="49" charset="0"/>
                <a:cs typeface="Courier New" pitchFamily="49" charset="0"/>
              </a:rPr>
              <a:t>p</a:t>
            </a:r>
            <a:r>
              <a:rPr lang="en-US" dirty="0">
                <a:latin typeface="Courier New" pitchFamily="49" charset="0"/>
                <a:cs typeface="Courier New" pitchFamily="49" charset="0"/>
              </a:rPr>
              <a:t> {</a:t>
            </a:r>
          </a:p>
          <a:p>
            <a:r>
              <a:rPr lang="en-US" dirty="0">
                <a:solidFill>
                  <a:srgbClr val="FF0000"/>
                </a:solidFill>
                <a:latin typeface="Courier New" pitchFamily="49" charset="0"/>
                <a:cs typeface="Courier New" pitchFamily="49" charset="0"/>
              </a:rPr>
              <a:t>font-family</a:t>
            </a:r>
            <a:r>
              <a:rPr lang="en-US" dirty="0">
                <a:latin typeface="Courier New" pitchFamily="49" charset="0"/>
                <a:cs typeface="Courier New" pitchFamily="49" charset="0"/>
              </a:rPr>
              <a:t>: Georgia;</a:t>
            </a:r>
          </a:p>
          <a:p>
            <a:r>
              <a:rPr lang="en-US" dirty="0">
                <a:latin typeface="Courier New" pitchFamily="49" charset="0"/>
                <a:cs typeface="Courier New" pitchFamily="49" charset="0"/>
              </a:rPr>
              <a:t>}</a:t>
            </a:r>
          </a:p>
          <a:p>
            <a:r>
              <a:rPr lang="en-US" dirty="0">
                <a:solidFill>
                  <a:srgbClr val="0070C0"/>
                </a:solidFill>
                <a:latin typeface="Courier New" pitchFamily="49" charset="0"/>
                <a:cs typeface="Courier New" pitchFamily="49" charset="0"/>
              </a:rPr>
              <a:t>h2</a:t>
            </a:r>
            <a:r>
              <a:rPr lang="en-US" dirty="0">
                <a:latin typeface="Courier New" pitchFamily="49" charset="0"/>
                <a:cs typeface="Courier New" pitchFamily="49" charset="0"/>
              </a:rPr>
              <a:t> {</a:t>
            </a:r>
          </a:p>
          <a:p>
            <a:r>
              <a:rPr lang="en-US" dirty="0">
                <a:solidFill>
                  <a:srgbClr val="FF0000"/>
                </a:solidFill>
                <a:latin typeface="Courier New" pitchFamily="49" charset="0"/>
                <a:cs typeface="Courier New" pitchFamily="49" charset="0"/>
              </a:rPr>
              <a:t>font-family</a:t>
            </a:r>
            <a:r>
              <a:rPr lang="en-US" dirty="0">
                <a:latin typeface="Courier New" pitchFamily="49" charset="0"/>
                <a:cs typeface="Courier New" pitchFamily="49" charset="0"/>
              </a:rPr>
              <a:t>: "Courier New";</a:t>
            </a:r>
          </a:p>
          <a:p>
            <a:r>
              <a:rPr lang="en-US" dirty="0">
                <a:latin typeface="Courier New" pitchFamily="49" charset="0"/>
                <a:cs typeface="Courier New" pitchFamily="49" charset="0"/>
              </a:rPr>
              <a:t>}							        </a:t>
            </a:r>
            <a:r>
              <a:rPr lang="en-US" i="1" dirty="0">
                <a:solidFill>
                  <a:schemeClr val="tx1">
                    <a:lumMod val="50000"/>
                    <a:lumOff val="50000"/>
                  </a:schemeClr>
                </a:solidFill>
                <a:latin typeface="Consolas" pitchFamily="49" charset="0"/>
                <a:cs typeface="Consolas" pitchFamily="49" charset="0"/>
              </a:rPr>
              <a:t>CSS</a:t>
            </a:r>
          </a:p>
        </p:txBody>
      </p:sp>
      <p:sp>
        <p:nvSpPr>
          <p:cNvPr id="7" name="TextBox 6"/>
          <p:cNvSpPr txBox="1"/>
          <p:nvPr/>
        </p:nvSpPr>
        <p:spPr>
          <a:xfrm>
            <a:off x="587188" y="3505200"/>
            <a:ext cx="8153400" cy="1354217"/>
          </a:xfrm>
          <a:prstGeom prst="rect">
            <a:avLst/>
          </a:prstGeom>
          <a:solidFill>
            <a:schemeClr val="bg1"/>
          </a:solidFill>
          <a:ln w="19050">
            <a:solidFill>
              <a:schemeClr val="tx1"/>
            </a:solidFill>
          </a:ln>
        </p:spPr>
        <p:txBody>
          <a:bodyPr wrap="square" rtlCol="0">
            <a:spAutoFit/>
          </a:bodyPr>
          <a:lstStyle/>
          <a:p>
            <a:r>
              <a:rPr lang="en-US" sz="2000" dirty="0">
                <a:latin typeface="Georgia" pitchFamily="18" charset="0"/>
              </a:rPr>
              <a:t>This paragraph uses the first style above.</a:t>
            </a:r>
          </a:p>
          <a:p>
            <a:endParaRPr lang="en-US" sz="2000" dirty="0">
              <a:latin typeface="Georgia" pitchFamily="18" charset="0"/>
            </a:endParaRPr>
          </a:p>
          <a:p>
            <a:r>
              <a:rPr lang="en-US" sz="2400" b="1" dirty="0">
                <a:latin typeface="Courier New" pitchFamily="49" charset="0"/>
                <a:cs typeface="Courier New" pitchFamily="49" charset="0"/>
              </a:rPr>
              <a:t>This h2 uses the second style above.</a:t>
            </a:r>
            <a:endParaRPr lang="en-US" sz="2000" b="1" i="1" dirty="0">
              <a:solidFill>
                <a:schemeClr val="tx1">
                  <a:lumMod val="50000"/>
                  <a:lumOff val="50000"/>
                </a:schemeClr>
              </a:solidFill>
              <a:latin typeface="Courier New" pitchFamily="49" charset="0"/>
              <a:cs typeface="Courier New" pitchFamily="49" charset="0"/>
            </a:endParaRPr>
          </a:p>
          <a:p>
            <a:r>
              <a:rPr lang="en-US" i="1" dirty="0">
                <a:solidFill>
                  <a:schemeClr val="tx1">
                    <a:lumMod val="50000"/>
                    <a:lumOff val="50000"/>
                  </a:schemeClr>
                </a:solidFill>
                <a:latin typeface="Consolas" pitchFamily="49" charset="0"/>
                <a:cs typeface="Consolas" pitchFamily="49" charset="0"/>
              </a:rPr>
              <a:t>							      output</a:t>
            </a:r>
          </a:p>
        </p:txBody>
      </p:sp>
    </p:spTree>
    <p:extLst>
      <p:ext uri="{BB962C8B-B14F-4D97-AF65-F5344CB8AC3E}">
        <p14:creationId xmlns:p14="http://schemas.microsoft.com/office/powerpoint/2010/main" val="31026124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font-size</a:t>
            </a:r>
          </a:p>
        </p:txBody>
      </p:sp>
      <p:sp>
        <p:nvSpPr>
          <p:cNvPr id="8" name="Content Placeholder 7"/>
          <p:cNvSpPr>
            <a:spLocks noGrp="1"/>
          </p:cNvSpPr>
          <p:nvPr>
            <p:ph idx="1"/>
          </p:nvPr>
        </p:nvSpPr>
        <p:spPr>
          <a:xfrm>
            <a:off x="609600" y="3581400"/>
            <a:ext cx="8153400" cy="2057400"/>
          </a:xfrm>
        </p:spPr>
        <p:txBody>
          <a:bodyPr>
            <a:normAutofit fontScale="55000" lnSpcReduction="20000"/>
          </a:bodyPr>
          <a:lstStyle/>
          <a:p>
            <a:r>
              <a:rPr lang="en-US" sz="5100" dirty="0">
                <a:solidFill>
                  <a:srgbClr val="00009A"/>
                </a:solidFill>
                <a:latin typeface="Garamond"/>
              </a:rPr>
              <a:t>units</a:t>
            </a:r>
            <a:r>
              <a:rPr lang="en-US" sz="2400" dirty="0">
                <a:solidFill>
                  <a:srgbClr val="00009A"/>
                </a:solidFill>
                <a:latin typeface="Garamond"/>
              </a:rPr>
              <a:t>: pixels (</a:t>
            </a:r>
            <a:r>
              <a:rPr lang="en-US" sz="2400" dirty="0" err="1">
                <a:solidFill>
                  <a:srgbClr val="00009A"/>
                </a:solidFill>
                <a:latin typeface="CourierNew"/>
              </a:rPr>
              <a:t>px</a:t>
            </a:r>
            <a:r>
              <a:rPr lang="en-US" sz="2400" dirty="0">
                <a:solidFill>
                  <a:srgbClr val="00009A"/>
                </a:solidFill>
                <a:latin typeface="Garamond"/>
              </a:rPr>
              <a:t>) vs. point (</a:t>
            </a:r>
            <a:r>
              <a:rPr lang="en-US" sz="2400" dirty="0" err="1">
                <a:solidFill>
                  <a:srgbClr val="00009A"/>
                </a:solidFill>
                <a:latin typeface="CourierNew"/>
              </a:rPr>
              <a:t>pt</a:t>
            </a:r>
            <a:r>
              <a:rPr lang="en-US" sz="2400" dirty="0">
                <a:solidFill>
                  <a:srgbClr val="00009A"/>
                </a:solidFill>
                <a:latin typeface="Garamond"/>
              </a:rPr>
              <a:t>) vs. m-size (</a:t>
            </a:r>
            <a:r>
              <a:rPr lang="en-US" sz="2400" dirty="0" err="1">
                <a:solidFill>
                  <a:srgbClr val="00009A"/>
                </a:solidFill>
                <a:latin typeface="CourierNew"/>
              </a:rPr>
              <a:t>em</a:t>
            </a:r>
            <a:r>
              <a:rPr lang="en-US" sz="2400" dirty="0">
                <a:solidFill>
                  <a:srgbClr val="00009A"/>
                </a:solidFill>
                <a:latin typeface="Garamond"/>
              </a:rPr>
              <a:t>)</a:t>
            </a:r>
          </a:p>
          <a:p>
            <a:pPr marL="0" indent="0">
              <a:buNone/>
            </a:pPr>
            <a:r>
              <a:rPr lang="en-US" sz="2000" dirty="0">
                <a:solidFill>
                  <a:srgbClr val="000000"/>
                </a:solidFill>
                <a:latin typeface="CourierNew"/>
              </a:rPr>
              <a:t>16px</a:t>
            </a:r>
            <a:r>
              <a:rPr lang="en-US" sz="2400" dirty="0">
                <a:solidFill>
                  <a:srgbClr val="000000"/>
                </a:solidFill>
                <a:latin typeface="Garamond"/>
              </a:rPr>
              <a:t>, </a:t>
            </a:r>
            <a:r>
              <a:rPr lang="en-US" sz="2800" dirty="0">
                <a:solidFill>
                  <a:srgbClr val="000000"/>
                </a:solidFill>
                <a:latin typeface="CourierNew"/>
              </a:rPr>
              <a:t>16pt</a:t>
            </a:r>
            <a:r>
              <a:rPr lang="en-US" sz="2400" dirty="0">
                <a:solidFill>
                  <a:srgbClr val="000000"/>
                </a:solidFill>
                <a:latin typeface="Garamond"/>
              </a:rPr>
              <a:t>, </a:t>
            </a:r>
            <a:r>
              <a:rPr lang="en-US" sz="2800" dirty="0">
                <a:solidFill>
                  <a:srgbClr val="000000"/>
                </a:solidFill>
                <a:latin typeface="CourierNew"/>
              </a:rPr>
              <a:t>1.16em</a:t>
            </a:r>
          </a:p>
          <a:p>
            <a:r>
              <a:rPr lang="en-US" sz="4500" dirty="0">
                <a:solidFill>
                  <a:srgbClr val="002060"/>
                </a:solidFill>
                <a:latin typeface="Garamond"/>
              </a:rPr>
              <a:t>vague font sizes</a:t>
            </a:r>
            <a:r>
              <a:rPr lang="en-US" sz="2400" dirty="0">
                <a:solidFill>
                  <a:srgbClr val="000000"/>
                </a:solidFill>
                <a:latin typeface="Garamond"/>
              </a:rPr>
              <a:t>: </a:t>
            </a:r>
            <a:r>
              <a:rPr lang="en-US" sz="800" dirty="0">
                <a:solidFill>
                  <a:srgbClr val="000000"/>
                </a:solidFill>
                <a:latin typeface="CourierNew"/>
              </a:rPr>
              <a:t>xx-small</a:t>
            </a:r>
            <a:r>
              <a:rPr lang="en-US" sz="2400" dirty="0">
                <a:solidFill>
                  <a:srgbClr val="000000"/>
                </a:solidFill>
                <a:latin typeface="Garamond"/>
              </a:rPr>
              <a:t>, </a:t>
            </a:r>
            <a:r>
              <a:rPr lang="en-US" sz="800" dirty="0">
                <a:solidFill>
                  <a:srgbClr val="000000"/>
                </a:solidFill>
                <a:latin typeface="CourierNew"/>
              </a:rPr>
              <a:t>x-small</a:t>
            </a:r>
            <a:r>
              <a:rPr lang="en-US" sz="2400" dirty="0">
                <a:solidFill>
                  <a:srgbClr val="000000"/>
                </a:solidFill>
                <a:latin typeface="Garamond"/>
              </a:rPr>
              <a:t>, </a:t>
            </a:r>
            <a:r>
              <a:rPr lang="en-US" sz="800" dirty="0">
                <a:solidFill>
                  <a:srgbClr val="000000"/>
                </a:solidFill>
                <a:latin typeface="CourierNew"/>
              </a:rPr>
              <a:t>small</a:t>
            </a:r>
            <a:r>
              <a:rPr lang="en-US" sz="2400" dirty="0">
                <a:solidFill>
                  <a:srgbClr val="000000"/>
                </a:solidFill>
                <a:latin typeface="Garamond"/>
              </a:rPr>
              <a:t>, </a:t>
            </a:r>
            <a:r>
              <a:rPr lang="en-US" sz="1200" dirty="0">
                <a:solidFill>
                  <a:srgbClr val="000000"/>
                </a:solidFill>
                <a:latin typeface="CourierNew"/>
              </a:rPr>
              <a:t>medium</a:t>
            </a:r>
            <a:r>
              <a:rPr lang="en-US" sz="2400" dirty="0">
                <a:solidFill>
                  <a:srgbClr val="000000"/>
                </a:solidFill>
                <a:latin typeface="Garamond"/>
              </a:rPr>
              <a:t>, </a:t>
            </a:r>
            <a:r>
              <a:rPr lang="en-US" sz="1400" dirty="0">
                <a:solidFill>
                  <a:srgbClr val="000000"/>
                </a:solidFill>
                <a:latin typeface="CourierNew"/>
              </a:rPr>
              <a:t>large</a:t>
            </a:r>
            <a:r>
              <a:rPr lang="en-US" sz="2400" dirty="0">
                <a:solidFill>
                  <a:srgbClr val="000000"/>
                </a:solidFill>
                <a:latin typeface="Garamond"/>
              </a:rPr>
              <a:t>, </a:t>
            </a:r>
            <a:r>
              <a:rPr lang="en-US" sz="2400" dirty="0">
                <a:solidFill>
                  <a:srgbClr val="000000"/>
                </a:solidFill>
                <a:latin typeface="CourierNew"/>
              </a:rPr>
              <a:t>x-large</a:t>
            </a:r>
            <a:r>
              <a:rPr lang="en-US" sz="2400" dirty="0">
                <a:solidFill>
                  <a:srgbClr val="000000"/>
                </a:solidFill>
                <a:latin typeface="Garamond"/>
              </a:rPr>
              <a:t>, </a:t>
            </a:r>
            <a:r>
              <a:rPr lang="en-US" sz="3200" dirty="0">
                <a:solidFill>
                  <a:srgbClr val="000000"/>
                </a:solidFill>
                <a:latin typeface="CourierNew"/>
              </a:rPr>
              <a:t>xx-large</a:t>
            </a:r>
            <a:r>
              <a:rPr lang="en-US" sz="2400" dirty="0">
                <a:solidFill>
                  <a:srgbClr val="000000"/>
                </a:solidFill>
                <a:latin typeface="Garamond"/>
              </a:rPr>
              <a:t>, </a:t>
            </a:r>
            <a:r>
              <a:rPr lang="en-US" sz="1800" dirty="0">
                <a:solidFill>
                  <a:srgbClr val="000000"/>
                </a:solidFill>
                <a:latin typeface="CourierNew"/>
              </a:rPr>
              <a:t>smaller</a:t>
            </a:r>
            <a:r>
              <a:rPr lang="en-US" sz="2400" dirty="0">
                <a:solidFill>
                  <a:srgbClr val="000000"/>
                </a:solidFill>
                <a:latin typeface="Garamond"/>
              </a:rPr>
              <a:t>, </a:t>
            </a:r>
            <a:r>
              <a:rPr lang="en-US" sz="3600" dirty="0">
                <a:solidFill>
                  <a:srgbClr val="000000"/>
                </a:solidFill>
                <a:latin typeface="CourierNew"/>
              </a:rPr>
              <a:t>larger</a:t>
            </a:r>
          </a:p>
          <a:p>
            <a:r>
              <a:rPr lang="fr-FR" sz="3800" dirty="0" err="1">
                <a:solidFill>
                  <a:srgbClr val="002060"/>
                </a:solidFill>
                <a:latin typeface="Garamond"/>
              </a:rPr>
              <a:t>percentage</a:t>
            </a:r>
            <a:r>
              <a:rPr lang="fr-FR" sz="3800" dirty="0">
                <a:solidFill>
                  <a:srgbClr val="002060"/>
                </a:solidFill>
                <a:latin typeface="Garamond"/>
              </a:rPr>
              <a:t> font sizes</a:t>
            </a:r>
            <a:r>
              <a:rPr lang="fr-FR" sz="2400" dirty="0">
                <a:solidFill>
                  <a:srgbClr val="000000"/>
                </a:solidFill>
                <a:latin typeface="Garamond"/>
              </a:rPr>
              <a:t>, </a:t>
            </a:r>
            <a:r>
              <a:rPr lang="fr-FR" sz="2400" dirty="0" err="1">
                <a:solidFill>
                  <a:srgbClr val="000000"/>
                </a:solidFill>
                <a:latin typeface="Garamond"/>
              </a:rPr>
              <a:t>e.g</a:t>
            </a:r>
            <a:r>
              <a:rPr lang="fr-FR" sz="2400" dirty="0">
                <a:solidFill>
                  <a:srgbClr val="000000"/>
                </a:solidFill>
                <a:latin typeface="Garamond"/>
              </a:rPr>
              <a:t>.: </a:t>
            </a:r>
            <a:r>
              <a:rPr lang="fr-FR" sz="2000" dirty="0">
                <a:solidFill>
                  <a:srgbClr val="000000"/>
                </a:solidFill>
                <a:latin typeface="CourierNew"/>
              </a:rPr>
              <a:t>90%</a:t>
            </a:r>
            <a:r>
              <a:rPr lang="fr-FR" sz="2400" dirty="0">
                <a:solidFill>
                  <a:srgbClr val="000000"/>
                </a:solidFill>
                <a:latin typeface="Garamond"/>
              </a:rPr>
              <a:t>, </a:t>
            </a:r>
            <a:r>
              <a:rPr lang="fr-FR" sz="3200" dirty="0">
                <a:solidFill>
                  <a:srgbClr val="000000"/>
                </a:solidFill>
                <a:latin typeface="CourierNew"/>
              </a:rPr>
              <a:t>120%</a:t>
            </a:r>
          </a:p>
        </p:txBody>
      </p:sp>
      <p:sp>
        <p:nvSpPr>
          <p:cNvPr id="5" name="Slide Number Placeholder 4"/>
          <p:cNvSpPr>
            <a:spLocks noGrp="1"/>
          </p:cNvSpPr>
          <p:nvPr>
            <p:ph type="sldNum" sz="quarter" idx="12"/>
          </p:nvPr>
        </p:nvSpPr>
        <p:spPr/>
        <p:txBody>
          <a:bodyPr>
            <a:normAutofit fontScale="92500" lnSpcReduction="20000"/>
          </a:bodyPr>
          <a:lstStyle/>
          <a:p>
            <a:fld id="{CC76F15A-3445-4ED0-A4DF-DE4BBF06AE1A}" type="slidenum">
              <a:rPr lang="en-US" smtClean="0"/>
              <a:t>14</a:t>
            </a:fld>
            <a:endParaRPr lang="en-US"/>
          </a:p>
        </p:txBody>
      </p:sp>
      <p:sp>
        <p:nvSpPr>
          <p:cNvPr id="9" name="TextBox 8"/>
          <p:cNvSpPr txBox="1"/>
          <p:nvPr/>
        </p:nvSpPr>
        <p:spPr>
          <a:xfrm>
            <a:off x="609600" y="1600200"/>
            <a:ext cx="8153400" cy="923330"/>
          </a:xfrm>
          <a:prstGeom prst="rect">
            <a:avLst/>
          </a:prstGeom>
          <a:solidFill>
            <a:schemeClr val="tx2">
              <a:lumMod val="20000"/>
              <a:lumOff val="80000"/>
            </a:schemeClr>
          </a:solidFill>
          <a:ln w="19050">
            <a:solidFill>
              <a:schemeClr val="tx1"/>
            </a:solidFill>
          </a:ln>
        </p:spPr>
        <p:txBody>
          <a:bodyPr wrap="square" rtlCol="0">
            <a:spAutoFit/>
          </a:bodyPr>
          <a:lstStyle/>
          <a:p>
            <a:r>
              <a:rPr lang="en-US" dirty="0">
                <a:solidFill>
                  <a:srgbClr val="0070C0"/>
                </a:solidFill>
                <a:latin typeface="Courier New" pitchFamily="49" charset="0"/>
                <a:cs typeface="Courier New" pitchFamily="49" charset="0"/>
              </a:rPr>
              <a:t>p</a:t>
            </a:r>
            <a:r>
              <a:rPr lang="en-US" dirty="0">
                <a:latin typeface="Courier New" pitchFamily="49" charset="0"/>
                <a:cs typeface="Courier New" pitchFamily="49" charset="0"/>
              </a:rPr>
              <a:t> {</a:t>
            </a:r>
          </a:p>
          <a:p>
            <a:r>
              <a:rPr lang="en-US" dirty="0">
                <a:latin typeface="Courier New" pitchFamily="49" charset="0"/>
                <a:cs typeface="Courier New" pitchFamily="49" charset="0"/>
              </a:rPr>
              <a:t>	</a:t>
            </a:r>
            <a:r>
              <a:rPr lang="en-US" dirty="0">
                <a:solidFill>
                  <a:srgbClr val="FF0000"/>
                </a:solidFill>
                <a:latin typeface="Courier New" pitchFamily="49" charset="0"/>
                <a:cs typeface="Courier New" pitchFamily="49" charset="0"/>
              </a:rPr>
              <a:t>font-size</a:t>
            </a:r>
            <a:r>
              <a:rPr lang="en-US" dirty="0">
                <a:latin typeface="Courier New" pitchFamily="49" charset="0"/>
                <a:cs typeface="Courier New" pitchFamily="49" charset="0"/>
              </a:rPr>
              <a:t>: </a:t>
            </a:r>
            <a:r>
              <a:rPr lang="en-US" dirty="0">
                <a:solidFill>
                  <a:srgbClr val="00B050"/>
                </a:solidFill>
                <a:latin typeface="Courier New" pitchFamily="49" charset="0"/>
                <a:cs typeface="Courier New" pitchFamily="49" charset="0"/>
              </a:rPr>
              <a:t>24pt</a:t>
            </a:r>
            <a:r>
              <a:rPr lang="en-US" dirty="0">
                <a:latin typeface="Courier New" pitchFamily="49" charset="0"/>
                <a:cs typeface="Courier New" pitchFamily="49" charset="0"/>
              </a:rPr>
              <a:t>;</a:t>
            </a:r>
          </a:p>
          <a:p>
            <a:r>
              <a:rPr lang="en-US" dirty="0">
                <a:latin typeface="Courier New" pitchFamily="49" charset="0"/>
                <a:cs typeface="Courier New" pitchFamily="49" charset="0"/>
              </a:rPr>
              <a:t>}							        </a:t>
            </a:r>
            <a:r>
              <a:rPr lang="en-US" i="1" dirty="0">
                <a:solidFill>
                  <a:schemeClr val="tx1">
                    <a:lumMod val="50000"/>
                    <a:lumOff val="50000"/>
                  </a:schemeClr>
                </a:solidFill>
                <a:latin typeface="Consolas" pitchFamily="49" charset="0"/>
                <a:cs typeface="Consolas" pitchFamily="49" charset="0"/>
              </a:rPr>
              <a:t>CSS</a:t>
            </a:r>
          </a:p>
        </p:txBody>
      </p:sp>
      <p:sp>
        <p:nvSpPr>
          <p:cNvPr id="7" name="TextBox 6"/>
          <p:cNvSpPr txBox="1"/>
          <p:nvPr/>
        </p:nvSpPr>
        <p:spPr>
          <a:xfrm>
            <a:off x="587188" y="2667000"/>
            <a:ext cx="8153400" cy="738664"/>
          </a:xfrm>
          <a:prstGeom prst="rect">
            <a:avLst/>
          </a:prstGeom>
          <a:solidFill>
            <a:schemeClr val="bg1"/>
          </a:solidFill>
          <a:ln w="19050">
            <a:solidFill>
              <a:schemeClr val="tx1"/>
            </a:solidFill>
          </a:ln>
        </p:spPr>
        <p:txBody>
          <a:bodyPr wrap="square" rtlCol="0">
            <a:spAutoFit/>
          </a:bodyPr>
          <a:lstStyle/>
          <a:p>
            <a:r>
              <a:rPr lang="en-US" sz="2400" dirty="0">
                <a:latin typeface="Times New Roman" pitchFamily="18" charset="0"/>
                <a:cs typeface="Times New Roman" pitchFamily="18" charset="0"/>
              </a:rPr>
              <a:t>This paragraph uses the style above.</a:t>
            </a:r>
            <a:r>
              <a:rPr lang="en-US" i="1" dirty="0">
                <a:solidFill>
                  <a:schemeClr val="tx1">
                    <a:lumMod val="50000"/>
                    <a:lumOff val="50000"/>
                  </a:schemeClr>
                </a:solidFill>
                <a:latin typeface="Consolas" pitchFamily="49" charset="0"/>
                <a:cs typeface="Consolas" pitchFamily="49" charset="0"/>
              </a:rPr>
              <a:t>					         				             output</a:t>
            </a:r>
          </a:p>
        </p:txBody>
      </p:sp>
    </p:spTree>
    <p:extLst>
      <p:ext uri="{BB962C8B-B14F-4D97-AF65-F5344CB8AC3E}">
        <p14:creationId xmlns:p14="http://schemas.microsoft.com/office/powerpoint/2010/main" val="8131845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font-size</a:t>
            </a:r>
          </a:p>
        </p:txBody>
      </p:sp>
      <p:sp>
        <p:nvSpPr>
          <p:cNvPr id="8" name="Content Placeholder 7"/>
          <p:cNvSpPr>
            <a:spLocks noGrp="1"/>
          </p:cNvSpPr>
          <p:nvPr>
            <p:ph idx="1"/>
          </p:nvPr>
        </p:nvSpPr>
        <p:spPr>
          <a:xfrm>
            <a:off x="609600" y="3581400"/>
            <a:ext cx="8153400" cy="1524000"/>
          </a:xfrm>
        </p:spPr>
        <p:txBody>
          <a:bodyPr>
            <a:normAutofit fontScale="77500" lnSpcReduction="20000"/>
          </a:bodyPr>
          <a:lstStyle/>
          <a:p>
            <a:pPr marL="342900" indent="-342900">
              <a:buFont typeface="Wingdings" panose="05000000000000000000" pitchFamily="2" charset="2"/>
              <a:buChar char="ü"/>
            </a:pPr>
            <a:r>
              <a:rPr lang="en-US" sz="2400" dirty="0" err="1">
                <a:solidFill>
                  <a:srgbClr val="FF0000"/>
                </a:solidFill>
                <a:latin typeface="CourierNew"/>
              </a:rPr>
              <a:t>pt</a:t>
            </a:r>
            <a:r>
              <a:rPr lang="en-US" sz="2400" dirty="0">
                <a:solidFill>
                  <a:srgbClr val="000000"/>
                </a:solidFill>
                <a:latin typeface="CourierNew"/>
              </a:rPr>
              <a:t> </a:t>
            </a:r>
            <a:r>
              <a:rPr lang="en-US" sz="2400" dirty="0">
                <a:solidFill>
                  <a:srgbClr val="000000"/>
                </a:solidFill>
                <a:latin typeface="Garamond"/>
              </a:rPr>
              <a:t>specifies number of point, where a point is 1/72 of an inch onscreen</a:t>
            </a:r>
          </a:p>
          <a:p>
            <a:pPr marL="342900" indent="-342900">
              <a:buFont typeface="Wingdings" panose="05000000000000000000" pitchFamily="2" charset="2"/>
              <a:buChar char="ü"/>
            </a:pPr>
            <a:r>
              <a:rPr lang="en-US" sz="2400" dirty="0" err="1">
                <a:solidFill>
                  <a:srgbClr val="FF0000"/>
                </a:solidFill>
                <a:latin typeface="CourierNew"/>
              </a:rPr>
              <a:t>px</a:t>
            </a:r>
            <a:r>
              <a:rPr lang="en-US" sz="2400" dirty="0">
                <a:solidFill>
                  <a:srgbClr val="000000"/>
                </a:solidFill>
                <a:latin typeface="CourierNew"/>
              </a:rPr>
              <a:t> </a:t>
            </a:r>
            <a:r>
              <a:rPr lang="en-US" sz="2400" dirty="0">
                <a:solidFill>
                  <a:srgbClr val="000000"/>
                </a:solidFill>
                <a:latin typeface="Garamond"/>
              </a:rPr>
              <a:t>specifies a number of pixels on the screen</a:t>
            </a:r>
          </a:p>
          <a:p>
            <a:pPr marL="342900" indent="-342900">
              <a:buFont typeface="Wingdings" panose="05000000000000000000" pitchFamily="2" charset="2"/>
              <a:buChar char="ü"/>
            </a:pPr>
            <a:r>
              <a:rPr lang="en-US" sz="2400" dirty="0" err="1">
                <a:solidFill>
                  <a:srgbClr val="FF0000"/>
                </a:solidFill>
                <a:latin typeface="CourierNew"/>
              </a:rPr>
              <a:t>em</a:t>
            </a:r>
            <a:r>
              <a:rPr lang="en-US" sz="2400" dirty="0">
                <a:solidFill>
                  <a:srgbClr val="000000"/>
                </a:solidFill>
                <a:latin typeface="CourierNew"/>
              </a:rPr>
              <a:t> </a:t>
            </a:r>
            <a:r>
              <a:rPr lang="en-US" sz="2400" dirty="0">
                <a:solidFill>
                  <a:srgbClr val="000000"/>
                </a:solidFill>
                <a:latin typeface="Garamond"/>
              </a:rPr>
              <a:t>specifies number of m-widths, where 1 </a:t>
            </a:r>
            <a:r>
              <a:rPr lang="en-US" sz="2400" dirty="0" err="1">
                <a:solidFill>
                  <a:srgbClr val="000000"/>
                </a:solidFill>
                <a:latin typeface="Garamond"/>
              </a:rPr>
              <a:t>em</a:t>
            </a:r>
            <a:r>
              <a:rPr lang="en-US" sz="2400" dirty="0">
                <a:solidFill>
                  <a:srgbClr val="000000"/>
                </a:solidFill>
                <a:latin typeface="Garamond"/>
              </a:rPr>
              <a:t> is equal to the font's current size</a:t>
            </a:r>
            <a:endParaRPr lang="en-US" sz="2400" dirty="0"/>
          </a:p>
        </p:txBody>
      </p:sp>
      <p:sp>
        <p:nvSpPr>
          <p:cNvPr id="5" name="Slide Number Placeholder 4"/>
          <p:cNvSpPr>
            <a:spLocks noGrp="1"/>
          </p:cNvSpPr>
          <p:nvPr>
            <p:ph type="sldNum" sz="quarter" idx="12"/>
          </p:nvPr>
        </p:nvSpPr>
        <p:spPr/>
        <p:txBody>
          <a:bodyPr>
            <a:normAutofit fontScale="92500" lnSpcReduction="20000"/>
          </a:bodyPr>
          <a:lstStyle/>
          <a:p>
            <a:fld id="{CC76F15A-3445-4ED0-A4DF-DE4BBF06AE1A}" type="slidenum">
              <a:rPr lang="en-US" smtClean="0"/>
              <a:t>15</a:t>
            </a:fld>
            <a:endParaRPr lang="en-US"/>
          </a:p>
        </p:txBody>
      </p:sp>
      <p:sp>
        <p:nvSpPr>
          <p:cNvPr id="9" name="TextBox 8"/>
          <p:cNvSpPr txBox="1"/>
          <p:nvPr/>
        </p:nvSpPr>
        <p:spPr>
          <a:xfrm>
            <a:off x="609600" y="1600200"/>
            <a:ext cx="8153400" cy="923330"/>
          </a:xfrm>
          <a:prstGeom prst="rect">
            <a:avLst/>
          </a:prstGeom>
          <a:solidFill>
            <a:schemeClr val="tx2">
              <a:lumMod val="20000"/>
              <a:lumOff val="80000"/>
            </a:schemeClr>
          </a:solidFill>
          <a:ln w="19050">
            <a:solidFill>
              <a:schemeClr val="tx1"/>
            </a:solidFill>
          </a:ln>
        </p:spPr>
        <p:txBody>
          <a:bodyPr wrap="square" rtlCol="0">
            <a:spAutoFit/>
          </a:bodyPr>
          <a:lstStyle/>
          <a:p>
            <a:r>
              <a:rPr lang="en-US" dirty="0">
                <a:solidFill>
                  <a:srgbClr val="0070C0"/>
                </a:solidFill>
                <a:latin typeface="Courier New" pitchFamily="49" charset="0"/>
                <a:cs typeface="Courier New" pitchFamily="49" charset="0"/>
              </a:rPr>
              <a:t>p</a:t>
            </a:r>
            <a:r>
              <a:rPr lang="en-US" dirty="0">
                <a:latin typeface="Courier New" pitchFamily="49" charset="0"/>
                <a:cs typeface="Courier New" pitchFamily="49" charset="0"/>
              </a:rPr>
              <a:t> {</a:t>
            </a:r>
          </a:p>
          <a:p>
            <a:r>
              <a:rPr lang="en-US" dirty="0">
                <a:latin typeface="Courier New" pitchFamily="49" charset="0"/>
                <a:cs typeface="Courier New" pitchFamily="49" charset="0"/>
              </a:rPr>
              <a:t>	</a:t>
            </a:r>
            <a:r>
              <a:rPr lang="en-US" dirty="0">
                <a:solidFill>
                  <a:srgbClr val="FF0000"/>
                </a:solidFill>
                <a:latin typeface="Courier New" pitchFamily="49" charset="0"/>
                <a:cs typeface="Courier New" pitchFamily="49" charset="0"/>
              </a:rPr>
              <a:t>font-size</a:t>
            </a:r>
            <a:r>
              <a:rPr lang="en-US" dirty="0">
                <a:latin typeface="Courier New" pitchFamily="49" charset="0"/>
                <a:cs typeface="Courier New" pitchFamily="49" charset="0"/>
              </a:rPr>
              <a:t>: 24pt;</a:t>
            </a:r>
          </a:p>
          <a:p>
            <a:r>
              <a:rPr lang="en-US" dirty="0">
                <a:latin typeface="Courier New" pitchFamily="49" charset="0"/>
                <a:cs typeface="Courier New" pitchFamily="49" charset="0"/>
              </a:rPr>
              <a:t>}							        </a:t>
            </a:r>
            <a:r>
              <a:rPr lang="en-US" i="1" dirty="0">
                <a:solidFill>
                  <a:schemeClr val="tx1">
                    <a:lumMod val="50000"/>
                    <a:lumOff val="50000"/>
                  </a:schemeClr>
                </a:solidFill>
                <a:latin typeface="Consolas" pitchFamily="49" charset="0"/>
                <a:cs typeface="Consolas" pitchFamily="49" charset="0"/>
              </a:rPr>
              <a:t>CSS</a:t>
            </a:r>
          </a:p>
        </p:txBody>
      </p:sp>
      <p:sp>
        <p:nvSpPr>
          <p:cNvPr id="7" name="TextBox 6"/>
          <p:cNvSpPr txBox="1"/>
          <p:nvPr/>
        </p:nvSpPr>
        <p:spPr>
          <a:xfrm>
            <a:off x="587188" y="2667000"/>
            <a:ext cx="8153400" cy="738664"/>
          </a:xfrm>
          <a:prstGeom prst="rect">
            <a:avLst/>
          </a:prstGeom>
          <a:solidFill>
            <a:schemeClr val="bg1"/>
          </a:solidFill>
          <a:ln w="19050">
            <a:solidFill>
              <a:schemeClr val="tx1"/>
            </a:solidFill>
          </a:ln>
        </p:spPr>
        <p:txBody>
          <a:bodyPr wrap="square" rtlCol="0">
            <a:spAutoFit/>
          </a:bodyPr>
          <a:lstStyle/>
          <a:p>
            <a:r>
              <a:rPr lang="en-US" sz="2400" dirty="0">
                <a:latin typeface="Times New Roman" pitchFamily="18" charset="0"/>
                <a:cs typeface="Times New Roman" pitchFamily="18" charset="0"/>
              </a:rPr>
              <a:t>This paragraph uses the style above.</a:t>
            </a:r>
            <a:r>
              <a:rPr lang="en-US" i="1" dirty="0">
                <a:solidFill>
                  <a:schemeClr val="tx1">
                    <a:lumMod val="50000"/>
                    <a:lumOff val="50000"/>
                  </a:schemeClr>
                </a:solidFill>
                <a:latin typeface="Consolas" pitchFamily="49" charset="0"/>
                <a:cs typeface="Consolas" pitchFamily="49" charset="0"/>
              </a:rPr>
              <a:t>					         				             output</a:t>
            </a:r>
          </a:p>
        </p:txBody>
      </p:sp>
    </p:spTree>
    <p:extLst>
      <p:ext uri="{BB962C8B-B14F-4D97-AF65-F5344CB8AC3E}">
        <p14:creationId xmlns:p14="http://schemas.microsoft.com/office/powerpoint/2010/main" val="22269022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font-weight, font-style</a:t>
            </a:r>
          </a:p>
        </p:txBody>
      </p:sp>
      <p:sp>
        <p:nvSpPr>
          <p:cNvPr id="8" name="Content Placeholder 7"/>
          <p:cNvSpPr>
            <a:spLocks noGrp="1"/>
          </p:cNvSpPr>
          <p:nvPr>
            <p:ph idx="1"/>
          </p:nvPr>
        </p:nvSpPr>
        <p:spPr>
          <a:xfrm>
            <a:off x="640976" y="3886200"/>
            <a:ext cx="8153400" cy="1524000"/>
          </a:xfrm>
        </p:spPr>
        <p:txBody>
          <a:bodyPr/>
          <a:lstStyle/>
          <a:p>
            <a:r>
              <a:rPr lang="en-US" sz="2400" dirty="0"/>
              <a:t>Either of the above can be set to normal to turn them off (e.g. headings)</a:t>
            </a:r>
          </a:p>
        </p:txBody>
      </p:sp>
      <p:sp>
        <p:nvSpPr>
          <p:cNvPr id="5" name="Slide Number Placeholder 4"/>
          <p:cNvSpPr>
            <a:spLocks noGrp="1"/>
          </p:cNvSpPr>
          <p:nvPr>
            <p:ph type="sldNum" sz="quarter" idx="12"/>
          </p:nvPr>
        </p:nvSpPr>
        <p:spPr/>
        <p:txBody>
          <a:bodyPr>
            <a:normAutofit fontScale="92500" lnSpcReduction="20000"/>
          </a:bodyPr>
          <a:lstStyle/>
          <a:p>
            <a:fld id="{CC76F15A-3445-4ED0-A4DF-DE4BBF06AE1A}" type="slidenum">
              <a:rPr lang="en-US" smtClean="0"/>
              <a:t>16</a:t>
            </a:fld>
            <a:endParaRPr lang="en-US"/>
          </a:p>
        </p:txBody>
      </p:sp>
      <p:sp>
        <p:nvSpPr>
          <p:cNvPr id="9" name="TextBox 8"/>
          <p:cNvSpPr txBox="1"/>
          <p:nvPr/>
        </p:nvSpPr>
        <p:spPr>
          <a:xfrm>
            <a:off x="609600" y="1600200"/>
            <a:ext cx="8153400" cy="1200329"/>
          </a:xfrm>
          <a:prstGeom prst="rect">
            <a:avLst/>
          </a:prstGeom>
          <a:solidFill>
            <a:schemeClr val="tx2">
              <a:lumMod val="20000"/>
              <a:lumOff val="80000"/>
            </a:schemeClr>
          </a:solidFill>
          <a:ln w="19050">
            <a:solidFill>
              <a:schemeClr val="tx1"/>
            </a:solidFill>
          </a:ln>
        </p:spPr>
        <p:txBody>
          <a:bodyPr wrap="square" rtlCol="0">
            <a:spAutoFit/>
          </a:bodyPr>
          <a:lstStyle/>
          <a:p>
            <a:r>
              <a:rPr lang="en-US" dirty="0">
                <a:latin typeface="Courier New" pitchFamily="49" charset="0"/>
                <a:cs typeface="Courier New" pitchFamily="49" charset="0"/>
              </a:rPr>
              <a:t>p {</a:t>
            </a:r>
          </a:p>
          <a:p>
            <a:r>
              <a:rPr lang="en-US" dirty="0">
                <a:solidFill>
                  <a:srgbClr val="FF0000"/>
                </a:solidFill>
                <a:latin typeface="Courier New" pitchFamily="49" charset="0"/>
                <a:cs typeface="Courier New" pitchFamily="49" charset="0"/>
              </a:rPr>
              <a:t>font-weight</a:t>
            </a:r>
            <a:r>
              <a:rPr lang="en-US" dirty="0">
                <a:latin typeface="Courier New" pitchFamily="49" charset="0"/>
                <a:cs typeface="Courier New" pitchFamily="49" charset="0"/>
              </a:rPr>
              <a:t>: bold;</a:t>
            </a:r>
          </a:p>
          <a:p>
            <a:r>
              <a:rPr lang="en-US" dirty="0">
                <a:solidFill>
                  <a:srgbClr val="0070C0"/>
                </a:solidFill>
                <a:latin typeface="Courier New" pitchFamily="49" charset="0"/>
                <a:cs typeface="Courier New" pitchFamily="49" charset="0"/>
              </a:rPr>
              <a:t>font-style</a:t>
            </a:r>
            <a:r>
              <a:rPr lang="en-US" dirty="0">
                <a:latin typeface="Courier New" pitchFamily="49" charset="0"/>
                <a:cs typeface="Courier New" pitchFamily="49" charset="0"/>
              </a:rPr>
              <a:t>: italic;</a:t>
            </a:r>
          </a:p>
          <a:p>
            <a:r>
              <a:rPr lang="en-US" dirty="0">
                <a:latin typeface="Courier New" pitchFamily="49" charset="0"/>
                <a:cs typeface="Courier New" pitchFamily="49" charset="0"/>
              </a:rPr>
              <a:t>}  						               </a:t>
            </a:r>
            <a:r>
              <a:rPr lang="en-US" i="1" dirty="0">
                <a:solidFill>
                  <a:schemeClr val="tx1">
                    <a:lumMod val="50000"/>
                    <a:lumOff val="50000"/>
                  </a:schemeClr>
                </a:solidFill>
                <a:latin typeface="Consolas" pitchFamily="49" charset="0"/>
                <a:cs typeface="Consolas" pitchFamily="49" charset="0"/>
              </a:rPr>
              <a:t>CSS</a:t>
            </a:r>
          </a:p>
        </p:txBody>
      </p:sp>
      <p:sp>
        <p:nvSpPr>
          <p:cNvPr id="7" name="TextBox 6"/>
          <p:cNvSpPr txBox="1"/>
          <p:nvPr/>
        </p:nvSpPr>
        <p:spPr>
          <a:xfrm>
            <a:off x="609600" y="2918936"/>
            <a:ext cx="8153400" cy="677108"/>
          </a:xfrm>
          <a:prstGeom prst="rect">
            <a:avLst/>
          </a:prstGeom>
          <a:solidFill>
            <a:schemeClr val="bg1"/>
          </a:solidFill>
          <a:ln w="19050">
            <a:solidFill>
              <a:schemeClr val="tx1"/>
            </a:solidFill>
          </a:ln>
        </p:spPr>
        <p:txBody>
          <a:bodyPr wrap="square" rtlCol="0">
            <a:spAutoFit/>
          </a:bodyPr>
          <a:lstStyle/>
          <a:p>
            <a:r>
              <a:rPr lang="en-US" sz="2000" b="1" i="1" dirty="0">
                <a:latin typeface="Times New Roman" pitchFamily="18" charset="0"/>
                <a:cs typeface="Times New Roman" pitchFamily="18" charset="0"/>
              </a:rPr>
              <a:t>This paragraph uses the style above.</a:t>
            </a:r>
            <a:r>
              <a:rPr lang="en-US" sz="2000" b="1" i="1" dirty="0">
                <a:solidFill>
                  <a:schemeClr val="tx1">
                    <a:lumMod val="50000"/>
                    <a:lumOff val="50000"/>
                  </a:schemeClr>
                </a:solidFill>
                <a:latin typeface="Consolas" pitchFamily="49" charset="0"/>
                <a:cs typeface="Consolas" pitchFamily="49" charset="0"/>
              </a:rPr>
              <a:t>	</a:t>
            </a:r>
            <a:r>
              <a:rPr lang="en-US" i="1" dirty="0">
                <a:solidFill>
                  <a:schemeClr val="tx1">
                    <a:lumMod val="50000"/>
                    <a:lumOff val="50000"/>
                  </a:schemeClr>
                </a:solidFill>
                <a:latin typeface="Consolas" pitchFamily="49" charset="0"/>
                <a:cs typeface="Consolas" pitchFamily="49" charset="0"/>
              </a:rPr>
              <a:t>				         				             output</a:t>
            </a:r>
          </a:p>
        </p:txBody>
      </p:sp>
    </p:spTree>
    <p:extLst>
      <p:ext uri="{BB962C8B-B14F-4D97-AF65-F5344CB8AC3E}">
        <p14:creationId xmlns:p14="http://schemas.microsoft.com/office/powerpoint/2010/main" val="33060600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CSS </a:t>
            </a:r>
            <a:r>
              <a:rPr lang="en-US" dirty="0">
                <a:solidFill>
                  <a:srgbClr val="0070C0"/>
                </a:solidFill>
              </a:rPr>
              <a:t>properties</a:t>
            </a:r>
            <a:r>
              <a:rPr lang="en-US" dirty="0"/>
              <a:t> for </a:t>
            </a:r>
            <a:r>
              <a:rPr lang="en-US" dirty="0">
                <a:solidFill>
                  <a:srgbClr val="00B050"/>
                </a:solidFill>
              </a:rPr>
              <a:t>text</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180964400"/>
              </p:ext>
            </p:extLst>
          </p:nvPr>
        </p:nvGraphicFramePr>
        <p:xfrm>
          <a:off x="609600" y="1828800"/>
          <a:ext cx="8153400" cy="1280160"/>
        </p:xfrm>
        <a:graphic>
          <a:graphicData uri="http://schemas.openxmlformats.org/drawingml/2006/table">
            <a:tbl>
              <a:tblPr>
                <a:tableStyleId>{284E427A-3D55-4303-BF80-6455036E1DE7}</a:tableStyleId>
              </a:tblPr>
              <a:tblGrid>
                <a:gridCol w="4076700">
                  <a:extLst>
                    <a:ext uri="{9D8B030D-6E8A-4147-A177-3AD203B41FA5}">
                      <a16:colId xmlns:a16="http://schemas.microsoft.com/office/drawing/2014/main" val="20000"/>
                    </a:ext>
                  </a:extLst>
                </a:gridCol>
                <a:gridCol w="4076700">
                  <a:extLst>
                    <a:ext uri="{9D8B030D-6E8A-4147-A177-3AD203B41FA5}">
                      <a16:colId xmlns:a16="http://schemas.microsoft.com/office/drawing/2014/main" val="20001"/>
                    </a:ext>
                  </a:extLst>
                </a:gridCol>
              </a:tblGrid>
              <a:tr h="0">
                <a:tc>
                  <a:txBody>
                    <a:bodyPr/>
                    <a:lstStyle/>
                    <a:p>
                      <a:pPr algn="l" rtl="0"/>
                      <a:r>
                        <a:rPr lang="en-US" sz="2600" b="1" dirty="0"/>
                        <a:t>property </a:t>
                      </a:r>
                    </a:p>
                  </a:txBody>
                  <a:tcPr anchor="ctr"/>
                </a:tc>
                <a:tc>
                  <a:txBody>
                    <a:bodyPr/>
                    <a:lstStyle/>
                    <a:p>
                      <a:pPr algn="l" rtl="0"/>
                      <a:r>
                        <a:rPr lang="en-US" sz="2600" b="1" dirty="0"/>
                        <a:t>description </a:t>
                      </a:r>
                    </a:p>
                  </a:txBody>
                  <a:tcPr anchor="ctr"/>
                </a:tc>
                <a:extLst>
                  <a:ext uri="{0D108BD9-81ED-4DB2-BD59-A6C34878D82A}">
                    <a16:rowId xmlns:a16="http://schemas.microsoft.com/office/drawing/2014/main" val="10000"/>
                  </a:ext>
                </a:extLst>
              </a:tr>
              <a:tr h="0">
                <a:tc>
                  <a:txBody>
                    <a:bodyPr/>
                    <a:lstStyle/>
                    <a:p>
                      <a:pPr algn="l" rtl="0"/>
                      <a:r>
                        <a:rPr lang="en-US" sz="2000" dirty="0">
                          <a:solidFill>
                            <a:srgbClr val="FF0000"/>
                          </a:solidFill>
                        </a:rPr>
                        <a:t>text-align </a:t>
                      </a:r>
                    </a:p>
                  </a:txBody>
                  <a:tcPr anchor="ctr"/>
                </a:tc>
                <a:tc>
                  <a:txBody>
                    <a:bodyPr/>
                    <a:lstStyle/>
                    <a:p>
                      <a:pPr algn="l" rtl="0"/>
                      <a:r>
                        <a:rPr lang="en-US" sz="2000" dirty="0"/>
                        <a:t>alignment of text within its element </a:t>
                      </a:r>
                    </a:p>
                  </a:txBody>
                  <a:tcPr anchor="ctr"/>
                </a:tc>
                <a:extLst>
                  <a:ext uri="{0D108BD9-81ED-4DB2-BD59-A6C34878D82A}">
                    <a16:rowId xmlns:a16="http://schemas.microsoft.com/office/drawing/2014/main" val="10001"/>
                  </a:ext>
                </a:extLst>
              </a:tr>
              <a:tr h="0">
                <a:tc>
                  <a:txBody>
                    <a:bodyPr/>
                    <a:lstStyle/>
                    <a:p>
                      <a:pPr algn="l" rtl="0"/>
                      <a:r>
                        <a:rPr lang="en-US" sz="2000" dirty="0">
                          <a:solidFill>
                            <a:srgbClr val="FF0000"/>
                          </a:solidFill>
                        </a:rPr>
                        <a:t>text-decoration </a:t>
                      </a:r>
                    </a:p>
                  </a:txBody>
                  <a:tcPr anchor="ctr"/>
                </a:tc>
                <a:tc>
                  <a:txBody>
                    <a:bodyPr/>
                    <a:lstStyle/>
                    <a:p>
                      <a:pPr algn="l" rtl="0"/>
                      <a:r>
                        <a:rPr lang="en-US" sz="2000" dirty="0"/>
                        <a:t>decorations such as underlining </a:t>
                      </a:r>
                    </a:p>
                  </a:txBody>
                  <a:tcPr anchor="ctr"/>
                </a:tc>
                <a:extLst>
                  <a:ext uri="{0D108BD9-81ED-4DB2-BD59-A6C34878D82A}">
                    <a16:rowId xmlns:a16="http://schemas.microsoft.com/office/drawing/2014/main" val="10002"/>
                  </a:ext>
                </a:extLst>
              </a:tr>
            </a:tbl>
          </a:graphicData>
        </a:graphic>
      </p:graphicFrame>
      <p:sp>
        <p:nvSpPr>
          <p:cNvPr id="5" name="Slide Number Placeholder 4"/>
          <p:cNvSpPr>
            <a:spLocks noGrp="1"/>
          </p:cNvSpPr>
          <p:nvPr>
            <p:ph type="sldNum" sz="quarter" idx="12"/>
          </p:nvPr>
        </p:nvSpPr>
        <p:spPr/>
        <p:txBody>
          <a:bodyPr>
            <a:normAutofit fontScale="92500" lnSpcReduction="20000"/>
          </a:bodyPr>
          <a:lstStyle/>
          <a:p>
            <a:fld id="{F56B81A7-7EBE-4055-A988-4EA163496A0A}" type="slidenum">
              <a:rPr lang="en-US" smtClean="0"/>
              <a:t>17</a:t>
            </a:fld>
            <a:endParaRPr lang="en-US"/>
          </a:p>
        </p:txBody>
      </p:sp>
      <p:sp>
        <p:nvSpPr>
          <p:cNvPr id="7" name="Rectangle 6"/>
          <p:cNvSpPr/>
          <p:nvPr/>
        </p:nvSpPr>
        <p:spPr>
          <a:xfrm>
            <a:off x="609600" y="5040868"/>
            <a:ext cx="8097153" cy="369332"/>
          </a:xfrm>
          <a:prstGeom prst="rect">
            <a:avLst/>
          </a:prstGeom>
        </p:spPr>
        <p:txBody>
          <a:bodyPr wrap="none">
            <a:spAutoFit/>
          </a:bodyPr>
          <a:lstStyle/>
          <a:p>
            <a:r>
              <a:rPr lang="en-US" dirty="0">
                <a:hlinkClick r:id="rId2"/>
              </a:rPr>
              <a:t>Complete list of text properties</a:t>
            </a:r>
            <a:r>
              <a:rPr lang="en-US" dirty="0"/>
              <a:t> (https://www.w3schools.com/css/css_text.asp)</a:t>
            </a:r>
          </a:p>
        </p:txBody>
      </p:sp>
    </p:spTree>
    <p:extLst>
      <p:ext uri="{BB962C8B-B14F-4D97-AF65-F5344CB8AC3E}">
        <p14:creationId xmlns:p14="http://schemas.microsoft.com/office/powerpoint/2010/main" val="3144381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text-align</a:t>
            </a:r>
          </a:p>
        </p:txBody>
      </p:sp>
      <p:sp>
        <p:nvSpPr>
          <p:cNvPr id="8" name="Content Placeholder 7"/>
          <p:cNvSpPr>
            <a:spLocks noGrp="1"/>
          </p:cNvSpPr>
          <p:nvPr>
            <p:ph idx="1"/>
          </p:nvPr>
        </p:nvSpPr>
        <p:spPr>
          <a:xfrm>
            <a:off x="640976" y="4419600"/>
            <a:ext cx="8153400" cy="1524000"/>
          </a:xfrm>
        </p:spPr>
        <p:txBody>
          <a:bodyPr>
            <a:normAutofit/>
          </a:bodyPr>
          <a:lstStyle/>
          <a:p>
            <a:r>
              <a:rPr lang="en-US" sz="2400" dirty="0">
                <a:solidFill>
                  <a:srgbClr val="FF0000"/>
                </a:solidFill>
              </a:rPr>
              <a:t>text-align </a:t>
            </a:r>
            <a:r>
              <a:rPr lang="en-US" sz="2400" dirty="0">
                <a:solidFill>
                  <a:srgbClr val="0070C0"/>
                </a:solidFill>
              </a:rPr>
              <a:t>can be </a:t>
            </a:r>
            <a:r>
              <a:rPr lang="en-US" sz="2400" dirty="0">
                <a:latin typeface="Courier New" pitchFamily="49" charset="0"/>
                <a:cs typeface="Courier New" pitchFamily="49" charset="0"/>
              </a:rPr>
              <a:t>left, right, center, or justify</a:t>
            </a:r>
          </a:p>
          <a:p>
            <a:r>
              <a:rPr lang="en-US" sz="1300" dirty="0">
                <a:latin typeface="Courier New" pitchFamily="49" charset="0"/>
                <a:cs typeface="Courier New" pitchFamily="49" charset="0"/>
              </a:rPr>
              <a:t>justify </a:t>
            </a:r>
            <a:r>
              <a:rPr lang="en-US" sz="1300" dirty="0"/>
              <a:t>(which widens all full lines of the element so that they occupy its entire width)</a:t>
            </a:r>
          </a:p>
          <a:p>
            <a:endParaRPr lang="en-US" sz="2400" dirty="0"/>
          </a:p>
        </p:txBody>
      </p:sp>
      <p:sp>
        <p:nvSpPr>
          <p:cNvPr id="5" name="Slide Number Placeholder 4"/>
          <p:cNvSpPr>
            <a:spLocks noGrp="1"/>
          </p:cNvSpPr>
          <p:nvPr>
            <p:ph type="sldNum" sz="quarter" idx="12"/>
          </p:nvPr>
        </p:nvSpPr>
        <p:spPr/>
        <p:txBody>
          <a:bodyPr>
            <a:normAutofit fontScale="92500" lnSpcReduction="20000"/>
          </a:bodyPr>
          <a:lstStyle/>
          <a:p>
            <a:fld id="{CC76F15A-3445-4ED0-A4DF-DE4BBF06AE1A}" type="slidenum">
              <a:rPr lang="en-US" smtClean="0"/>
              <a:t>18</a:t>
            </a:fld>
            <a:endParaRPr lang="en-US"/>
          </a:p>
        </p:txBody>
      </p:sp>
      <p:sp>
        <p:nvSpPr>
          <p:cNvPr id="9" name="TextBox 8"/>
          <p:cNvSpPr txBox="1"/>
          <p:nvPr/>
        </p:nvSpPr>
        <p:spPr>
          <a:xfrm>
            <a:off x="609600" y="1600200"/>
            <a:ext cx="8153400" cy="923330"/>
          </a:xfrm>
          <a:prstGeom prst="rect">
            <a:avLst/>
          </a:prstGeom>
          <a:solidFill>
            <a:schemeClr val="tx2">
              <a:lumMod val="20000"/>
              <a:lumOff val="80000"/>
            </a:schemeClr>
          </a:solidFill>
          <a:ln w="19050">
            <a:solidFill>
              <a:schemeClr val="tx1"/>
            </a:solidFill>
          </a:ln>
        </p:spPr>
        <p:txBody>
          <a:bodyPr wrap="square" rtlCol="0">
            <a:spAutoFit/>
          </a:bodyPr>
          <a:lstStyle/>
          <a:p>
            <a:r>
              <a:rPr lang="en-US" dirty="0" err="1">
                <a:latin typeface="Courier New" pitchFamily="49" charset="0"/>
                <a:cs typeface="Courier New" pitchFamily="49" charset="0"/>
              </a:rPr>
              <a:t>blockquote</a:t>
            </a:r>
            <a:r>
              <a:rPr lang="en-US" dirty="0">
                <a:latin typeface="Courier New" pitchFamily="49" charset="0"/>
                <a:cs typeface="Courier New" pitchFamily="49" charset="0"/>
              </a:rPr>
              <a:t> { </a:t>
            </a:r>
            <a:r>
              <a:rPr lang="en-US" b="1" dirty="0">
                <a:solidFill>
                  <a:srgbClr val="FF0000"/>
                </a:solidFill>
                <a:latin typeface="Courier New" pitchFamily="49" charset="0"/>
                <a:cs typeface="Courier New" pitchFamily="49" charset="0"/>
              </a:rPr>
              <a:t>text-align</a:t>
            </a:r>
            <a:r>
              <a:rPr lang="en-US" b="1" dirty="0">
                <a:latin typeface="Courier New" pitchFamily="49" charset="0"/>
                <a:cs typeface="Courier New" pitchFamily="49" charset="0"/>
              </a:rPr>
              <a:t>: justify; </a:t>
            </a:r>
            <a:r>
              <a:rPr lang="en-US" dirty="0">
                <a:latin typeface="Courier New" pitchFamily="49" charset="0"/>
                <a:cs typeface="Courier New" pitchFamily="49" charset="0"/>
              </a:rPr>
              <a:t>}</a:t>
            </a:r>
          </a:p>
          <a:p>
            <a:r>
              <a:rPr lang="en-US" dirty="0">
                <a:latin typeface="Courier New" pitchFamily="49" charset="0"/>
                <a:cs typeface="Courier New" pitchFamily="49" charset="0"/>
              </a:rPr>
              <a:t>h2 { </a:t>
            </a:r>
            <a:r>
              <a:rPr lang="en-US" b="1" dirty="0">
                <a:solidFill>
                  <a:srgbClr val="FF0000"/>
                </a:solidFill>
                <a:latin typeface="Courier New" pitchFamily="49" charset="0"/>
                <a:cs typeface="Courier New" pitchFamily="49" charset="0"/>
              </a:rPr>
              <a:t>text-align</a:t>
            </a:r>
            <a:r>
              <a:rPr lang="en-US" b="1" dirty="0">
                <a:latin typeface="Courier New" pitchFamily="49" charset="0"/>
                <a:cs typeface="Courier New" pitchFamily="49" charset="0"/>
              </a:rPr>
              <a:t>: center; </a:t>
            </a:r>
            <a:r>
              <a:rPr lang="en-US" dirty="0">
                <a:latin typeface="Courier New" pitchFamily="49" charset="0"/>
                <a:cs typeface="Courier New" pitchFamily="49" charset="0"/>
              </a:rPr>
              <a:t>}						                                                </a:t>
            </a:r>
            <a:r>
              <a:rPr lang="en-US" i="1" dirty="0">
                <a:solidFill>
                  <a:schemeClr val="tx1">
                    <a:lumMod val="50000"/>
                    <a:lumOff val="50000"/>
                  </a:schemeClr>
                </a:solidFill>
                <a:latin typeface="Consolas" pitchFamily="49" charset="0"/>
                <a:cs typeface="Consolas" pitchFamily="49" charset="0"/>
              </a:rPr>
              <a:t>CSS</a:t>
            </a:r>
          </a:p>
        </p:txBody>
      </p:sp>
      <p:sp>
        <p:nvSpPr>
          <p:cNvPr id="7" name="TextBox 6"/>
          <p:cNvSpPr txBox="1"/>
          <p:nvPr/>
        </p:nvSpPr>
        <p:spPr>
          <a:xfrm>
            <a:off x="609600" y="2667000"/>
            <a:ext cx="8153400" cy="1661993"/>
          </a:xfrm>
          <a:prstGeom prst="rect">
            <a:avLst/>
          </a:prstGeom>
          <a:solidFill>
            <a:schemeClr val="bg1"/>
          </a:solidFill>
          <a:ln w="19050">
            <a:solidFill>
              <a:schemeClr val="tx1"/>
            </a:solidFill>
          </a:ln>
        </p:spPr>
        <p:txBody>
          <a:bodyPr wrap="square" rtlCol="0">
            <a:spAutoFit/>
          </a:bodyPr>
          <a:lstStyle/>
          <a:p>
            <a:pPr algn="ctr"/>
            <a:r>
              <a:rPr lang="en-US" sz="2400" b="1" dirty="0">
                <a:latin typeface="Times New Roman" pitchFamily="18" charset="0"/>
                <a:cs typeface="Times New Roman" pitchFamily="18" charset="0"/>
              </a:rPr>
              <a:t>The Gollum’s Quote</a:t>
            </a:r>
          </a:p>
          <a:p>
            <a:pPr algn="just"/>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We wants it, we needs it. Must have the precious. They stole it from us. Sneaky little </a:t>
            </a:r>
            <a:r>
              <a:rPr lang="en-US" sz="2000" dirty="0" err="1">
                <a:latin typeface="Times New Roman" pitchFamily="18" charset="0"/>
                <a:cs typeface="Times New Roman" pitchFamily="18" charset="0"/>
              </a:rPr>
              <a:t>hobbitses</a:t>
            </a:r>
            <a:r>
              <a:rPr lang="en-US" sz="2000" dirty="0">
                <a:latin typeface="Times New Roman" pitchFamily="18" charset="0"/>
                <a:cs typeface="Times New Roman" pitchFamily="18" charset="0"/>
              </a:rPr>
              <a:t>. Wicked, </a:t>
            </a:r>
            <a:r>
              <a:rPr lang="en-US" sz="2000" dirty="0" err="1">
                <a:latin typeface="Times New Roman" pitchFamily="18" charset="0"/>
                <a:cs typeface="Times New Roman" pitchFamily="18" charset="0"/>
              </a:rPr>
              <a:t>tricksy</a:t>
            </a:r>
            <a:r>
              <a:rPr lang="en-US" sz="2000" dirty="0">
                <a:latin typeface="Times New Roman" pitchFamily="18" charset="0"/>
                <a:cs typeface="Times New Roman" pitchFamily="18" charset="0"/>
              </a:rPr>
              <a:t>, false!</a:t>
            </a:r>
            <a:r>
              <a:rPr lang="en-US" sz="2000" b="1" i="1" dirty="0">
                <a:solidFill>
                  <a:schemeClr val="tx1">
                    <a:lumMod val="50000"/>
                    <a:lumOff val="50000"/>
                  </a:schemeClr>
                </a:solidFill>
                <a:latin typeface="Consolas" pitchFamily="49" charset="0"/>
                <a:cs typeface="Consolas" pitchFamily="49" charset="0"/>
              </a:rPr>
              <a:t>	</a:t>
            </a:r>
            <a:r>
              <a:rPr lang="en-US" i="1" dirty="0">
                <a:solidFill>
                  <a:schemeClr val="tx1">
                    <a:lumMod val="50000"/>
                    <a:lumOff val="50000"/>
                  </a:schemeClr>
                </a:solidFill>
                <a:latin typeface="Consolas" pitchFamily="49" charset="0"/>
                <a:cs typeface="Consolas" pitchFamily="49" charset="0"/>
              </a:rPr>
              <a:t>		  	         				             output</a:t>
            </a:r>
          </a:p>
        </p:txBody>
      </p:sp>
    </p:spTree>
    <p:extLst>
      <p:ext uri="{BB962C8B-B14F-4D97-AF65-F5344CB8AC3E}">
        <p14:creationId xmlns:p14="http://schemas.microsoft.com/office/powerpoint/2010/main" val="35110482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highlight>
                  <a:srgbClr val="800000"/>
                </a:highlight>
              </a:rPr>
              <a:t>text-decoration</a:t>
            </a:r>
          </a:p>
        </p:txBody>
      </p:sp>
      <p:sp>
        <p:nvSpPr>
          <p:cNvPr id="8" name="Content Placeholder 7"/>
          <p:cNvSpPr>
            <a:spLocks noGrp="1"/>
          </p:cNvSpPr>
          <p:nvPr>
            <p:ph idx="1"/>
          </p:nvPr>
        </p:nvSpPr>
        <p:spPr>
          <a:xfrm>
            <a:off x="640976" y="3505200"/>
            <a:ext cx="8153400" cy="1524000"/>
          </a:xfrm>
        </p:spPr>
        <p:txBody>
          <a:bodyPr>
            <a:normAutofit fontScale="92500" lnSpcReduction="20000"/>
          </a:bodyPr>
          <a:lstStyle/>
          <a:p>
            <a:r>
              <a:rPr lang="en-US" sz="2400" dirty="0">
                <a:solidFill>
                  <a:srgbClr val="0070C0"/>
                </a:solidFill>
              </a:rPr>
              <a:t>can also be </a:t>
            </a:r>
            <a:r>
              <a:rPr lang="en-US" sz="2400" dirty="0" err="1">
                <a:latin typeface="Courier New" pitchFamily="49" charset="0"/>
                <a:cs typeface="Courier New" pitchFamily="49" charset="0"/>
              </a:rPr>
              <a:t>overline</a:t>
            </a:r>
            <a:r>
              <a:rPr lang="en-US" sz="2400" dirty="0">
                <a:latin typeface="Courier New" pitchFamily="49" charset="0"/>
                <a:cs typeface="Courier New" pitchFamily="49" charset="0"/>
              </a:rPr>
              <a:t>, </a:t>
            </a:r>
            <a:r>
              <a:rPr lang="en-US" sz="2400" strike="sngStrike" dirty="0">
                <a:latin typeface="Courier New" pitchFamily="49" charset="0"/>
                <a:cs typeface="Courier New" pitchFamily="49" charset="0"/>
              </a:rPr>
              <a:t>line-through</a:t>
            </a:r>
            <a:r>
              <a:rPr lang="en-US" sz="2400" dirty="0">
                <a:latin typeface="Courier New" pitchFamily="49" charset="0"/>
                <a:cs typeface="Courier New" pitchFamily="49" charset="0"/>
              </a:rPr>
              <a:t>, blink, or none</a:t>
            </a:r>
          </a:p>
          <a:p>
            <a:pPr marL="342900" indent="-342900">
              <a:buFont typeface="Wingdings" panose="05000000000000000000" pitchFamily="2" charset="2"/>
              <a:buChar char="ü"/>
            </a:pPr>
            <a:r>
              <a:rPr lang="en-US" sz="2400" dirty="0">
                <a:solidFill>
                  <a:srgbClr val="0070C0"/>
                </a:solidFill>
              </a:rPr>
              <a:t>effects can be </a:t>
            </a:r>
            <a:r>
              <a:rPr lang="en-US" sz="2400" dirty="0">
                <a:solidFill>
                  <a:srgbClr val="FF0000"/>
                </a:solidFill>
              </a:rPr>
              <a:t>combined</a:t>
            </a:r>
            <a:r>
              <a:rPr lang="en-US" sz="2400" dirty="0"/>
              <a:t>:</a:t>
            </a:r>
          </a:p>
          <a:p>
            <a:pPr marL="0" indent="0">
              <a:buNone/>
            </a:pPr>
            <a:r>
              <a:rPr lang="en-US" sz="2400" dirty="0">
                <a:solidFill>
                  <a:srgbClr val="FF0000"/>
                </a:solidFill>
                <a:latin typeface="Courier New" pitchFamily="49" charset="0"/>
                <a:cs typeface="Courier New" pitchFamily="49" charset="0"/>
              </a:rPr>
              <a:t>text-decoration</a:t>
            </a:r>
            <a:r>
              <a:rPr lang="en-US" sz="2400" dirty="0">
                <a:latin typeface="Courier New" pitchFamily="49" charset="0"/>
                <a:cs typeface="Courier New" pitchFamily="49" charset="0"/>
              </a:rPr>
              <a:t>: </a:t>
            </a:r>
            <a:r>
              <a:rPr lang="en-US" sz="2400" dirty="0" err="1">
                <a:latin typeface="Courier New" pitchFamily="49" charset="0"/>
                <a:cs typeface="Courier New" pitchFamily="49" charset="0"/>
              </a:rPr>
              <a:t>overline</a:t>
            </a:r>
            <a:r>
              <a:rPr lang="en-US" sz="2400" dirty="0">
                <a:latin typeface="Courier New" pitchFamily="49" charset="0"/>
                <a:cs typeface="Courier New" pitchFamily="49" charset="0"/>
              </a:rPr>
              <a:t> underline;</a:t>
            </a:r>
          </a:p>
        </p:txBody>
      </p:sp>
      <p:sp>
        <p:nvSpPr>
          <p:cNvPr id="5" name="Slide Number Placeholder 4"/>
          <p:cNvSpPr>
            <a:spLocks noGrp="1"/>
          </p:cNvSpPr>
          <p:nvPr>
            <p:ph type="sldNum" sz="quarter" idx="12"/>
          </p:nvPr>
        </p:nvSpPr>
        <p:spPr/>
        <p:txBody>
          <a:bodyPr>
            <a:normAutofit fontScale="92500" lnSpcReduction="20000"/>
          </a:bodyPr>
          <a:lstStyle/>
          <a:p>
            <a:fld id="{CC76F15A-3445-4ED0-A4DF-DE4BBF06AE1A}" type="slidenum">
              <a:rPr lang="en-US" smtClean="0"/>
              <a:t>19</a:t>
            </a:fld>
            <a:endParaRPr lang="en-US"/>
          </a:p>
        </p:txBody>
      </p:sp>
      <p:sp>
        <p:nvSpPr>
          <p:cNvPr id="9" name="TextBox 8"/>
          <p:cNvSpPr txBox="1"/>
          <p:nvPr/>
        </p:nvSpPr>
        <p:spPr>
          <a:xfrm>
            <a:off x="609600" y="1600200"/>
            <a:ext cx="8153400" cy="923330"/>
          </a:xfrm>
          <a:prstGeom prst="rect">
            <a:avLst/>
          </a:prstGeom>
          <a:solidFill>
            <a:schemeClr val="tx2">
              <a:lumMod val="20000"/>
              <a:lumOff val="80000"/>
            </a:schemeClr>
          </a:solidFill>
          <a:ln w="19050">
            <a:solidFill>
              <a:schemeClr val="tx1"/>
            </a:solidFill>
          </a:ln>
        </p:spPr>
        <p:txBody>
          <a:bodyPr wrap="square" rtlCol="0">
            <a:spAutoFit/>
          </a:bodyPr>
          <a:lstStyle/>
          <a:p>
            <a:r>
              <a:rPr lang="en-US" dirty="0">
                <a:latin typeface="Courier New" pitchFamily="49" charset="0"/>
                <a:cs typeface="Courier New" pitchFamily="49" charset="0"/>
              </a:rPr>
              <a:t>p {</a:t>
            </a:r>
          </a:p>
          <a:p>
            <a:r>
              <a:rPr lang="en-US" b="1" dirty="0">
                <a:solidFill>
                  <a:srgbClr val="FF0000"/>
                </a:solidFill>
                <a:latin typeface="Courier New" pitchFamily="49" charset="0"/>
                <a:cs typeface="Courier New" pitchFamily="49" charset="0"/>
              </a:rPr>
              <a:t>text-decoration</a:t>
            </a:r>
            <a:r>
              <a:rPr lang="en-US" b="1" dirty="0">
                <a:latin typeface="Courier New" pitchFamily="49" charset="0"/>
                <a:cs typeface="Courier New" pitchFamily="49" charset="0"/>
              </a:rPr>
              <a:t>: underline;</a:t>
            </a:r>
          </a:p>
          <a:p>
            <a:r>
              <a:rPr lang="en-US" dirty="0">
                <a:latin typeface="Courier New" pitchFamily="49" charset="0"/>
                <a:cs typeface="Courier New" pitchFamily="49" charset="0"/>
              </a:rPr>
              <a:t>}		                                          </a:t>
            </a:r>
            <a:r>
              <a:rPr lang="en-US" i="1" dirty="0">
                <a:solidFill>
                  <a:schemeClr val="tx1">
                    <a:lumMod val="50000"/>
                    <a:lumOff val="50000"/>
                  </a:schemeClr>
                </a:solidFill>
                <a:latin typeface="Consolas" pitchFamily="49" charset="0"/>
                <a:cs typeface="Consolas" pitchFamily="49" charset="0"/>
              </a:rPr>
              <a:t>CSS</a:t>
            </a:r>
          </a:p>
        </p:txBody>
      </p:sp>
      <p:sp>
        <p:nvSpPr>
          <p:cNvPr id="7" name="TextBox 6"/>
          <p:cNvSpPr txBox="1"/>
          <p:nvPr/>
        </p:nvSpPr>
        <p:spPr>
          <a:xfrm>
            <a:off x="609600" y="2667000"/>
            <a:ext cx="8153400" cy="677108"/>
          </a:xfrm>
          <a:prstGeom prst="rect">
            <a:avLst/>
          </a:prstGeom>
          <a:solidFill>
            <a:schemeClr val="bg1"/>
          </a:solidFill>
          <a:ln w="19050">
            <a:solidFill>
              <a:schemeClr val="tx1"/>
            </a:solidFill>
          </a:ln>
        </p:spPr>
        <p:txBody>
          <a:bodyPr wrap="square" rtlCol="0">
            <a:spAutoFit/>
          </a:bodyPr>
          <a:lstStyle/>
          <a:p>
            <a:pPr algn="ctr"/>
            <a:r>
              <a:rPr lang="en-US" sz="2000" u="sng" dirty="0">
                <a:latin typeface="Times New Roman" pitchFamily="18" charset="0"/>
                <a:cs typeface="Times New Roman" pitchFamily="18" charset="0"/>
              </a:rPr>
              <a:t>This paragraph uses the style above.</a:t>
            </a:r>
            <a:r>
              <a:rPr lang="en-US" sz="2000" b="1" dirty="0">
                <a:latin typeface="Consolas" pitchFamily="49" charset="0"/>
                <a:cs typeface="Consolas" pitchFamily="49" charset="0"/>
              </a:rPr>
              <a:t>	</a:t>
            </a:r>
            <a:r>
              <a:rPr lang="en-US" dirty="0">
                <a:latin typeface="Consolas" pitchFamily="49" charset="0"/>
                <a:cs typeface="Consolas" pitchFamily="49" charset="0"/>
              </a:rPr>
              <a:t>	 	  	         				                            </a:t>
            </a:r>
            <a:r>
              <a:rPr lang="en-US" dirty="0">
                <a:solidFill>
                  <a:schemeClr val="tx1">
                    <a:lumMod val="50000"/>
                    <a:lumOff val="50000"/>
                  </a:schemeClr>
                </a:solidFill>
                <a:latin typeface="Consolas" pitchFamily="49" charset="0"/>
                <a:cs typeface="Consolas" pitchFamily="49" charset="0"/>
              </a:rPr>
              <a:t>output</a:t>
            </a:r>
          </a:p>
        </p:txBody>
      </p:sp>
    </p:spTree>
    <p:extLst>
      <p:ext uri="{BB962C8B-B14F-4D97-AF65-F5344CB8AC3E}">
        <p14:creationId xmlns:p14="http://schemas.microsoft.com/office/powerpoint/2010/main" val="2691011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C727A-F6E8-41E1-9F37-60BE320DB36D}"/>
              </a:ext>
            </a:extLst>
          </p:cNvPr>
          <p:cNvSpPr>
            <a:spLocks noGrp="1"/>
          </p:cNvSpPr>
          <p:nvPr>
            <p:ph type="ctrTitle"/>
          </p:nvPr>
        </p:nvSpPr>
        <p:spPr>
          <a:xfrm>
            <a:off x="457200" y="1028701"/>
            <a:ext cx="7772400" cy="4728541"/>
          </a:xfrm>
        </p:spPr>
        <p:txBody>
          <a:bodyPr/>
          <a:lstStyle/>
          <a:p>
            <a:pPr algn="ctr"/>
            <a:r>
              <a:rPr lang="en-US" dirty="0">
                <a:solidFill>
                  <a:schemeClr val="tx2"/>
                </a:solidFill>
              </a:rPr>
              <a:t>Lecture 1</a:t>
            </a:r>
            <a:br>
              <a:rPr lang="en-US" dirty="0">
                <a:solidFill>
                  <a:schemeClr val="tx2"/>
                </a:solidFill>
              </a:rPr>
            </a:br>
            <a:r>
              <a:rPr lang="en-US" sz="2250" dirty="0">
                <a:latin typeface="+mn-lt"/>
              </a:rPr>
              <a:t>Styling HTML with CSS</a:t>
            </a:r>
            <a:br>
              <a:rPr lang="en-US" sz="2250" dirty="0">
                <a:latin typeface="+mn-lt"/>
              </a:rPr>
            </a:br>
            <a:endParaRPr lang="en-US" sz="2250" dirty="0">
              <a:latin typeface="+mn-lt"/>
            </a:endParaRPr>
          </a:p>
        </p:txBody>
      </p:sp>
    </p:spTree>
    <p:extLst>
      <p:ext uri="{BB962C8B-B14F-4D97-AF65-F5344CB8AC3E}">
        <p14:creationId xmlns:p14="http://schemas.microsoft.com/office/powerpoint/2010/main" val="10882231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1CABA-D0DE-4958-A4CD-4941EB326ED9}"/>
              </a:ext>
            </a:extLst>
          </p:cNvPr>
          <p:cNvSpPr>
            <a:spLocks noGrp="1"/>
          </p:cNvSpPr>
          <p:nvPr>
            <p:ph type="title"/>
          </p:nvPr>
        </p:nvSpPr>
        <p:spPr/>
        <p:txBody>
          <a:bodyPr>
            <a:normAutofit/>
          </a:bodyPr>
          <a:lstStyle/>
          <a:p>
            <a:r>
              <a:rPr lang="en-US" dirty="0">
                <a:highlight>
                  <a:srgbClr val="800000"/>
                </a:highlight>
              </a:rPr>
              <a:t>CSS </a:t>
            </a:r>
            <a:r>
              <a:rPr lang="en-US" dirty="0">
                <a:solidFill>
                  <a:srgbClr val="0070C0"/>
                </a:solidFill>
                <a:highlight>
                  <a:srgbClr val="800000"/>
                </a:highlight>
              </a:rPr>
              <a:t>properties</a:t>
            </a:r>
            <a:r>
              <a:rPr lang="en-US" dirty="0">
                <a:highlight>
                  <a:srgbClr val="800000"/>
                </a:highlight>
              </a:rPr>
              <a:t> for </a:t>
            </a:r>
            <a:r>
              <a:rPr lang="en-US" dirty="0">
                <a:solidFill>
                  <a:srgbClr val="00B050"/>
                </a:solidFill>
                <a:highlight>
                  <a:srgbClr val="800000"/>
                </a:highlight>
              </a:rPr>
              <a:t>Layout</a:t>
            </a:r>
            <a:br>
              <a:rPr lang="en-US" dirty="0"/>
            </a:br>
            <a:endParaRPr lang="en-US" dirty="0"/>
          </a:p>
        </p:txBody>
      </p:sp>
      <p:sp>
        <p:nvSpPr>
          <p:cNvPr id="3" name="Content Placeholder 2">
            <a:extLst>
              <a:ext uri="{FF2B5EF4-FFF2-40B4-BE49-F238E27FC236}">
                <a16:creationId xmlns:a16="http://schemas.microsoft.com/office/drawing/2014/main" id="{3FC55B23-2C8C-4574-B996-92B3AC674858}"/>
              </a:ext>
            </a:extLst>
          </p:cNvPr>
          <p:cNvSpPr>
            <a:spLocks noGrp="1"/>
          </p:cNvSpPr>
          <p:nvPr>
            <p:ph idx="1"/>
          </p:nvPr>
        </p:nvSpPr>
        <p:spPr/>
        <p:txBody>
          <a:bodyPr>
            <a:normAutofit/>
          </a:bodyPr>
          <a:lstStyle/>
          <a:p>
            <a:r>
              <a:rPr lang="en-US" dirty="0"/>
              <a:t>The </a:t>
            </a:r>
            <a:r>
              <a:rPr lang="en-US" dirty="0">
                <a:solidFill>
                  <a:srgbClr val="FF0000"/>
                </a:solidFill>
              </a:rPr>
              <a:t>float</a:t>
            </a:r>
            <a:r>
              <a:rPr lang="en-US" dirty="0"/>
              <a:t> Property</a:t>
            </a:r>
          </a:p>
          <a:p>
            <a:pPr marL="342900" indent="-342900">
              <a:buFont typeface="Arial" panose="020B0604020202020204" pitchFamily="34" charset="0"/>
              <a:buChar char="•"/>
            </a:pPr>
            <a:r>
              <a:rPr lang="en-US" b="0" dirty="0"/>
              <a:t>The </a:t>
            </a:r>
            <a:r>
              <a:rPr lang="en-US" b="0" dirty="0">
                <a:solidFill>
                  <a:srgbClr val="0070C0"/>
                </a:solidFill>
              </a:rPr>
              <a:t>float property </a:t>
            </a:r>
            <a:r>
              <a:rPr lang="en-US" b="0" dirty="0"/>
              <a:t>is </a:t>
            </a:r>
            <a:r>
              <a:rPr lang="en-US" b="0" dirty="0">
                <a:solidFill>
                  <a:srgbClr val="00B050"/>
                </a:solidFill>
              </a:rPr>
              <a:t>used</a:t>
            </a:r>
            <a:r>
              <a:rPr lang="en-US" b="0" dirty="0"/>
              <a:t> for </a:t>
            </a:r>
            <a:r>
              <a:rPr lang="en-US" b="0" u="sng" dirty="0"/>
              <a:t>positioning and layout on web pages</a:t>
            </a:r>
            <a:r>
              <a:rPr lang="en-US" b="0" dirty="0"/>
              <a:t>.</a:t>
            </a:r>
          </a:p>
          <a:p>
            <a:pPr marL="342900" indent="-342900">
              <a:buFont typeface="Arial" panose="020B0604020202020204" pitchFamily="34" charset="0"/>
              <a:buChar char="•"/>
            </a:pPr>
            <a:r>
              <a:rPr lang="en-US" b="0" dirty="0"/>
              <a:t>The </a:t>
            </a:r>
            <a:r>
              <a:rPr lang="en-US" b="0" dirty="0">
                <a:solidFill>
                  <a:srgbClr val="0070C0"/>
                </a:solidFill>
              </a:rPr>
              <a:t>float property </a:t>
            </a:r>
            <a:r>
              <a:rPr lang="en-US" b="0" dirty="0"/>
              <a:t>can have </a:t>
            </a:r>
            <a:r>
              <a:rPr lang="en-US" b="0" dirty="0">
                <a:solidFill>
                  <a:srgbClr val="0070C0"/>
                </a:solidFill>
              </a:rPr>
              <a:t>one</a:t>
            </a:r>
            <a:r>
              <a:rPr lang="en-US" b="0" dirty="0"/>
              <a:t> of the following </a:t>
            </a:r>
            <a:r>
              <a:rPr lang="en-US" b="0" dirty="0">
                <a:solidFill>
                  <a:srgbClr val="0070C0"/>
                </a:solidFill>
              </a:rPr>
              <a:t>values</a:t>
            </a:r>
            <a:r>
              <a:rPr lang="en-US" b="0" dirty="0"/>
              <a:t>:</a:t>
            </a:r>
          </a:p>
          <a:p>
            <a:pPr marL="800100" lvl="1" indent="-342900"/>
            <a:r>
              <a:rPr lang="en-US" b="0" dirty="0">
                <a:solidFill>
                  <a:srgbClr val="0070C0"/>
                </a:solidFill>
              </a:rPr>
              <a:t>left</a:t>
            </a:r>
            <a:r>
              <a:rPr lang="en-US" b="0" dirty="0"/>
              <a:t> - The element floats </a:t>
            </a:r>
            <a:r>
              <a:rPr lang="en-US" b="0" dirty="0">
                <a:solidFill>
                  <a:srgbClr val="0070C0"/>
                </a:solidFill>
              </a:rPr>
              <a:t>to the left </a:t>
            </a:r>
            <a:r>
              <a:rPr lang="en-US" b="0" dirty="0"/>
              <a:t>of its container</a:t>
            </a:r>
          </a:p>
          <a:p>
            <a:pPr marL="800100" lvl="1" indent="-342900"/>
            <a:r>
              <a:rPr lang="en-US" b="0" dirty="0">
                <a:solidFill>
                  <a:srgbClr val="0070C0"/>
                </a:solidFill>
              </a:rPr>
              <a:t>right</a:t>
            </a:r>
            <a:r>
              <a:rPr lang="en-US" b="0" dirty="0"/>
              <a:t>- The element floats </a:t>
            </a:r>
            <a:r>
              <a:rPr lang="en-US" b="0" dirty="0">
                <a:solidFill>
                  <a:srgbClr val="0070C0"/>
                </a:solidFill>
              </a:rPr>
              <a:t>to the right </a:t>
            </a:r>
            <a:r>
              <a:rPr lang="en-US" b="0" dirty="0"/>
              <a:t>of its container</a:t>
            </a:r>
          </a:p>
          <a:p>
            <a:pPr marL="800100" lvl="1" indent="-342900"/>
            <a:r>
              <a:rPr lang="en-US" b="0" dirty="0">
                <a:solidFill>
                  <a:srgbClr val="0070C0"/>
                </a:solidFill>
              </a:rPr>
              <a:t>none</a:t>
            </a:r>
            <a:r>
              <a:rPr lang="en-US" b="0" dirty="0"/>
              <a:t> - The element </a:t>
            </a:r>
            <a:r>
              <a:rPr lang="en-US" b="0" dirty="0">
                <a:solidFill>
                  <a:srgbClr val="0070C0"/>
                </a:solidFill>
              </a:rPr>
              <a:t>does not float </a:t>
            </a:r>
            <a:r>
              <a:rPr lang="en-US" b="0" dirty="0"/>
              <a:t>(will be displayed just where it occurs in the text). This is default</a:t>
            </a:r>
          </a:p>
          <a:p>
            <a:pPr marL="800100" lvl="1" indent="-342900"/>
            <a:r>
              <a:rPr lang="en-US" b="0" dirty="0">
                <a:solidFill>
                  <a:srgbClr val="0070C0"/>
                </a:solidFill>
              </a:rPr>
              <a:t>inherit</a:t>
            </a:r>
            <a:r>
              <a:rPr lang="en-US" b="0" dirty="0"/>
              <a:t> - The element i</a:t>
            </a:r>
            <a:r>
              <a:rPr lang="en-US" b="0" dirty="0">
                <a:solidFill>
                  <a:srgbClr val="0070C0"/>
                </a:solidFill>
              </a:rPr>
              <a:t>nherits the float </a:t>
            </a:r>
            <a:r>
              <a:rPr lang="en-US" b="0" dirty="0"/>
              <a:t>value of its </a:t>
            </a:r>
            <a:r>
              <a:rPr lang="en-US" b="0" dirty="0">
                <a:solidFill>
                  <a:srgbClr val="0070C0"/>
                </a:solidFill>
              </a:rPr>
              <a:t>parent</a:t>
            </a:r>
          </a:p>
          <a:p>
            <a:pPr marL="342900" indent="-342900">
              <a:buFont typeface="Arial" panose="020B0604020202020204" pitchFamily="34" charset="0"/>
              <a:buChar char="•"/>
            </a:pPr>
            <a:r>
              <a:rPr lang="en-US" b="0" dirty="0"/>
              <a:t>In its simplest use, the float property can be used to wrap text around images.</a:t>
            </a:r>
          </a:p>
        </p:txBody>
      </p:sp>
    </p:spTree>
    <p:extLst>
      <p:ext uri="{BB962C8B-B14F-4D97-AF65-F5344CB8AC3E}">
        <p14:creationId xmlns:p14="http://schemas.microsoft.com/office/powerpoint/2010/main" val="39828588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98F8B-2DF8-4946-8FB7-B21DBA273A1D}"/>
              </a:ext>
            </a:extLst>
          </p:cNvPr>
          <p:cNvSpPr>
            <a:spLocks noGrp="1"/>
          </p:cNvSpPr>
          <p:nvPr>
            <p:ph type="title"/>
          </p:nvPr>
        </p:nvSpPr>
        <p:spPr/>
        <p:txBody>
          <a:bodyPr/>
          <a:lstStyle/>
          <a:p>
            <a:r>
              <a:rPr lang="en-US" dirty="0">
                <a:highlight>
                  <a:srgbClr val="800000"/>
                </a:highlight>
              </a:rPr>
              <a:t>CSS properties for Layout</a:t>
            </a:r>
            <a:br>
              <a:rPr lang="en-US" dirty="0">
                <a:highlight>
                  <a:srgbClr val="800000"/>
                </a:highlight>
              </a:rPr>
            </a:br>
            <a:endParaRPr lang="en-US" dirty="0">
              <a:highlight>
                <a:srgbClr val="800000"/>
              </a:highlight>
            </a:endParaRPr>
          </a:p>
        </p:txBody>
      </p:sp>
      <p:sp>
        <p:nvSpPr>
          <p:cNvPr id="3" name="Content Placeholder 2">
            <a:extLst>
              <a:ext uri="{FF2B5EF4-FFF2-40B4-BE49-F238E27FC236}">
                <a16:creationId xmlns:a16="http://schemas.microsoft.com/office/drawing/2014/main" id="{845E0E44-3774-454A-8774-3F6B8DD5DF4B}"/>
              </a:ext>
            </a:extLst>
          </p:cNvPr>
          <p:cNvSpPr>
            <a:spLocks noGrp="1"/>
          </p:cNvSpPr>
          <p:nvPr>
            <p:ph idx="1"/>
          </p:nvPr>
        </p:nvSpPr>
        <p:spPr/>
        <p:txBody>
          <a:bodyPr/>
          <a:lstStyle/>
          <a:p>
            <a:r>
              <a:rPr lang="en-US" dirty="0"/>
              <a:t>The </a:t>
            </a:r>
            <a:r>
              <a:rPr lang="en-US" dirty="0">
                <a:solidFill>
                  <a:srgbClr val="FF0000"/>
                </a:solidFill>
              </a:rPr>
              <a:t>float</a:t>
            </a:r>
            <a:r>
              <a:rPr lang="en-US" dirty="0"/>
              <a:t> Property</a:t>
            </a:r>
          </a:p>
          <a:p>
            <a:r>
              <a:rPr lang="en-US" b="0" dirty="0"/>
              <a:t>Example - float: right;</a:t>
            </a:r>
          </a:p>
          <a:p>
            <a:pPr marL="342900" indent="-342900">
              <a:buFont typeface="Arial" panose="020B0604020202020204" pitchFamily="34" charset="0"/>
              <a:buChar char="•"/>
            </a:pPr>
            <a:r>
              <a:rPr lang="en-US" b="0" dirty="0"/>
              <a:t>The following example specifies that an image should float to the </a:t>
            </a:r>
            <a:r>
              <a:rPr lang="en-US" dirty="0"/>
              <a:t>right</a:t>
            </a:r>
            <a:r>
              <a:rPr lang="en-US" b="0" dirty="0"/>
              <a:t> in a text:</a:t>
            </a:r>
            <a:endParaRPr lang="en-US" dirty="0"/>
          </a:p>
        </p:txBody>
      </p:sp>
      <p:sp>
        <p:nvSpPr>
          <p:cNvPr id="4" name="TextBox 3">
            <a:extLst>
              <a:ext uri="{FF2B5EF4-FFF2-40B4-BE49-F238E27FC236}">
                <a16:creationId xmlns:a16="http://schemas.microsoft.com/office/drawing/2014/main" id="{F60F2168-8347-499F-B06B-746030DC9ABC}"/>
              </a:ext>
            </a:extLst>
          </p:cNvPr>
          <p:cNvSpPr txBox="1"/>
          <p:nvPr/>
        </p:nvSpPr>
        <p:spPr>
          <a:xfrm>
            <a:off x="805065" y="3043892"/>
            <a:ext cx="7136295" cy="923330"/>
          </a:xfrm>
          <a:prstGeom prst="rect">
            <a:avLst/>
          </a:prstGeom>
          <a:solidFill>
            <a:schemeClr val="tx2">
              <a:lumMod val="20000"/>
              <a:lumOff val="80000"/>
            </a:schemeClr>
          </a:solidFill>
          <a:ln w="19050">
            <a:solidFill>
              <a:schemeClr val="tx1"/>
            </a:solidFill>
          </a:ln>
        </p:spPr>
        <p:txBody>
          <a:bodyPr wrap="square" rtlCol="0">
            <a:spAutoFit/>
          </a:bodyPr>
          <a:lstStyle/>
          <a:p>
            <a:r>
              <a:rPr lang="en-US" dirty="0" err="1">
                <a:latin typeface="Courier New" panose="02070309020205020404" pitchFamily="49" charset="0"/>
                <a:cs typeface="Courier New" panose="02070309020205020404" pitchFamily="49" charset="0"/>
              </a:rPr>
              <a:t>img</a:t>
            </a:r>
            <a:r>
              <a:rPr lang="en-US" dirty="0">
                <a:latin typeface="Courier New" panose="02070309020205020404" pitchFamily="49" charset="0"/>
                <a:cs typeface="Courier New" panose="02070309020205020404" pitchFamily="49" charset="0"/>
              </a:rPr>
              <a:t> {</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a:t>
            </a:r>
            <a:r>
              <a:rPr lang="en-US" dirty="0">
                <a:solidFill>
                  <a:srgbClr val="FF0000"/>
                </a:solidFill>
                <a:latin typeface="Courier New" panose="02070309020205020404" pitchFamily="49" charset="0"/>
                <a:cs typeface="Courier New" panose="02070309020205020404" pitchFamily="49" charset="0"/>
              </a:rPr>
              <a:t>float</a:t>
            </a:r>
            <a:r>
              <a:rPr lang="en-US" dirty="0">
                <a:latin typeface="Courier New" panose="02070309020205020404" pitchFamily="49" charset="0"/>
                <a:cs typeface="Courier New" panose="02070309020205020404" pitchFamily="49" charset="0"/>
              </a:rPr>
              <a:t>: </a:t>
            </a:r>
            <a:r>
              <a:rPr lang="en-US" dirty="0">
                <a:solidFill>
                  <a:srgbClr val="0070C0"/>
                </a:solidFill>
                <a:latin typeface="Courier New" panose="02070309020205020404" pitchFamily="49" charset="0"/>
                <a:cs typeface="Courier New" panose="02070309020205020404" pitchFamily="49" charset="0"/>
              </a:rPr>
              <a:t>right</a:t>
            </a:r>
            <a:r>
              <a:rPr lang="en-US" dirty="0">
                <a:latin typeface="Courier New" panose="02070309020205020404" pitchFamily="49" charset="0"/>
                <a:cs typeface="Courier New" panose="02070309020205020404" pitchFamily="49" charset="0"/>
              </a:rPr>
              <a:t>;</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a:t>
            </a:r>
          </a:p>
        </p:txBody>
      </p:sp>
      <p:pic>
        <p:nvPicPr>
          <p:cNvPr id="5" name="Picture 4">
            <a:extLst>
              <a:ext uri="{FF2B5EF4-FFF2-40B4-BE49-F238E27FC236}">
                <a16:creationId xmlns:a16="http://schemas.microsoft.com/office/drawing/2014/main" id="{ABF6EA5C-D222-4220-9F09-E6733FE459DF}"/>
              </a:ext>
            </a:extLst>
          </p:cNvPr>
          <p:cNvPicPr>
            <a:picLocks noChangeAspect="1"/>
          </p:cNvPicPr>
          <p:nvPr/>
        </p:nvPicPr>
        <p:blipFill>
          <a:blip r:embed="rId2"/>
          <a:stretch>
            <a:fillRect/>
          </a:stretch>
        </p:blipFill>
        <p:spPr>
          <a:xfrm>
            <a:off x="805066" y="4290985"/>
            <a:ext cx="6393656" cy="1943100"/>
          </a:xfrm>
          <a:prstGeom prst="rect">
            <a:avLst/>
          </a:prstGeom>
        </p:spPr>
      </p:pic>
    </p:spTree>
    <p:extLst>
      <p:ext uri="{BB962C8B-B14F-4D97-AF65-F5344CB8AC3E}">
        <p14:creationId xmlns:p14="http://schemas.microsoft.com/office/powerpoint/2010/main" val="20984507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98F8B-2DF8-4946-8FB7-B21DBA273A1D}"/>
              </a:ext>
            </a:extLst>
          </p:cNvPr>
          <p:cNvSpPr>
            <a:spLocks noGrp="1"/>
          </p:cNvSpPr>
          <p:nvPr>
            <p:ph type="title"/>
          </p:nvPr>
        </p:nvSpPr>
        <p:spPr/>
        <p:txBody>
          <a:bodyPr/>
          <a:lstStyle/>
          <a:p>
            <a:r>
              <a:rPr lang="en-US" dirty="0">
                <a:highlight>
                  <a:srgbClr val="800000"/>
                </a:highlight>
              </a:rPr>
              <a:t>CSS properties for Layout</a:t>
            </a:r>
            <a:br>
              <a:rPr lang="en-US" dirty="0">
                <a:highlight>
                  <a:srgbClr val="800000"/>
                </a:highlight>
              </a:rPr>
            </a:br>
            <a:endParaRPr lang="en-US" dirty="0">
              <a:highlight>
                <a:srgbClr val="800000"/>
              </a:highlight>
            </a:endParaRPr>
          </a:p>
        </p:txBody>
      </p:sp>
      <p:sp>
        <p:nvSpPr>
          <p:cNvPr id="3" name="Content Placeholder 2">
            <a:extLst>
              <a:ext uri="{FF2B5EF4-FFF2-40B4-BE49-F238E27FC236}">
                <a16:creationId xmlns:a16="http://schemas.microsoft.com/office/drawing/2014/main" id="{845E0E44-3774-454A-8774-3F6B8DD5DF4B}"/>
              </a:ext>
            </a:extLst>
          </p:cNvPr>
          <p:cNvSpPr>
            <a:spLocks noGrp="1"/>
          </p:cNvSpPr>
          <p:nvPr>
            <p:ph idx="1"/>
          </p:nvPr>
        </p:nvSpPr>
        <p:spPr/>
        <p:txBody>
          <a:bodyPr/>
          <a:lstStyle/>
          <a:p>
            <a:r>
              <a:rPr lang="en-US" dirty="0"/>
              <a:t>The </a:t>
            </a:r>
            <a:r>
              <a:rPr lang="en-US" dirty="0">
                <a:solidFill>
                  <a:srgbClr val="FF0000"/>
                </a:solidFill>
              </a:rPr>
              <a:t>float</a:t>
            </a:r>
            <a:r>
              <a:rPr lang="en-US" dirty="0"/>
              <a:t> Property</a:t>
            </a:r>
          </a:p>
          <a:p>
            <a:r>
              <a:rPr lang="en-US" b="0" dirty="0"/>
              <a:t>Example - float: left;</a:t>
            </a:r>
          </a:p>
          <a:p>
            <a:pPr marL="342900" indent="-342900">
              <a:buFont typeface="Arial" panose="020B0604020202020204" pitchFamily="34" charset="0"/>
              <a:buChar char="•"/>
            </a:pPr>
            <a:r>
              <a:rPr lang="en-US" b="0" dirty="0"/>
              <a:t>The following example specifies that an image should float to the </a:t>
            </a:r>
            <a:r>
              <a:rPr lang="en-US" dirty="0"/>
              <a:t>left</a:t>
            </a:r>
            <a:r>
              <a:rPr lang="en-US" b="0" dirty="0"/>
              <a:t> in a text:</a:t>
            </a:r>
          </a:p>
          <a:p>
            <a:br>
              <a:rPr lang="en-US" b="0" dirty="0"/>
            </a:br>
            <a:endParaRPr lang="en-US" dirty="0"/>
          </a:p>
        </p:txBody>
      </p:sp>
      <p:sp>
        <p:nvSpPr>
          <p:cNvPr id="4" name="TextBox 3">
            <a:extLst>
              <a:ext uri="{FF2B5EF4-FFF2-40B4-BE49-F238E27FC236}">
                <a16:creationId xmlns:a16="http://schemas.microsoft.com/office/drawing/2014/main" id="{F60F2168-8347-499F-B06B-746030DC9ABC}"/>
              </a:ext>
            </a:extLst>
          </p:cNvPr>
          <p:cNvSpPr txBox="1"/>
          <p:nvPr/>
        </p:nvSpPr>
        <p:spPr>
          <a:xfrm>
            <a:off x="805065" y="3043892"/>
            <a:ext cx="7136295" cy="923330"/>
          </a:xfrm>
          <a:prstGeom prst="rect">
            <a:avLst/>
          </a:prstGeom>
          <a:solidFill>
            <a:schemeClr val="tx2">
              <a:lumMod val="20000"/>
              <a:lumOff val="80000"/>
            </a:schemeClr>
          </a:solidFill>
          <a:ln w="19050">
            <a:solidFill>
              <a:schemeClr val="tx1"/>
            </a:solidFill>
          </a:ln>
        </p:spPr>
        <p:txBody>
          <a:bodyPr wrap="square" rtlCol="0">
            <a:spAutoFit/>
          </a:bodyPr>
          <a:lstStyle/>
          <a:p>
            <a:r>
              <a:rPr lang="en-US" dirty="0" err="1">
                <a:latin typeface="Courier New" panose="02070309020205020404" pitchFamily="49" charset="0"/>
                <a:cs typeface="Courier New" panose="02070309020205020404" pitchFamily="49" charset="0"/>
              </a:rPr>
              <a:t>img</a:t>
            </a:r>
            <a:r>
              <a:rPr lang="en-US" dirty="0">
                <a:latin typeface="Courier New" panose="02070309020205020404" pitchFamily="49" charset="0"/>
                <a:cs typeface="Courier New" panose="02070309020205020404" pitchFamily="49" charset="0"/>
              </a:rPr>
              <a:t> {</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a:t>
            </a:r>
            <a:r>
              <a:rPr lang="en-US" dirty="0">
                <a:solidFill>
                  <a:srgbClr val="FF0000"/>
                </a:solidFill>
                <a:latin typeface="Courier New" panose="02070309020205020404" pitchFamily="49" charset="0"/>
                <a:cs typeface="Courier New" panose="02070309020205020404" pitchFamily="49" charset="0"/>
              </a:rPr>
              <a:t>float</a:t>
            </a:r>
            <a:r>
              <a:rPr lang="en-US" dirty="0">
                <a:latin typeface="Courier New" panose="02070309020205020404" pitchFamily="49" charset="0"/>
                <a:cs typeface="Courier New" panose="02070309020205020404" pitchFamily="49" charset="0"/>
              </a:rPr>
              <a:t>: </a:t>
            </a:r>
            <a:r>
              <a:rPr lang="en-US" dirty="0">
                <a:solidFill>
                  <a:srgbClr val="0070C0"/>
                </a:solidFill>
                <a:latin typeface="Courier New" panose="02070309020205020404" pitchFamily="49" charset="0"/>
                <a:cs typeface="Courier New" panose="02070309020205020404" pitchFamily="49" charset="0"/>
              </a:rPr>
              <a:t>left</a:t>
            </a:r>
            <a:r>
              <a:rPr lang="en-US" dirty="0">
                <a:latin typeface="Courier New" panose="02070309020205020404" pitchFamily="49" charset="0"/>
                <a:cs typeface="Courier New" panose="02070309020205020404" pitchFamily="49" charset="0"/>
              </a:rPr>
              <a:t>;</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a:t>
            </a:r>
          </a:p>
        </p:txBody>
      </p:sp>
      <p:pic>
        <p:nvPicPr>
          <p:cNvPr id="6" name="Picture 5">
            <a:extLst>
              <a:ext uri="{FF2B5EF4-FFF2-40B4-BE49-F238E27FC236}">
                <a16:creationId xmlns:a16="http://schemas.microsoft.com/office/drawing/2014/main" id="{588EA388-1C5E-46DA-B4E7-CD45C3828F5F}"/>
              </a:ext>
            </a:extLst>
          </p:cNvPr>
          <p:cNvPicPr>
            <a:picLocks noChangeAspect="1"/>
          </p:cNvPicPr>
          <p:nvPr/>
        </p:nvPicPr>
        <p:blipFill>
          <a:blip r:embed="rId2"/>
          <a:stretch>
            <a:fillRect/>
          </a:stretch>
        </p:blipFill>
        <p:spPr>
          <a:xfrm>
            <a:off x="805066" y="4301251"/>
            <a:ext cx="6393656" cy="1914525"/>
          </a:xfrm>
          <a:prstGeom prst="rect">
            <a:avLst/>
          </a:prstGeom>
        </p:spPr>
      </p:pic>
    </p:spTree>
    <p:extLst>
      <p:ext uri="{BB962C8B-B14F-4D97-AF65-F5344CB8AC3E}">
        <p14:creationId xmlns:p14="http://schemas.microsoft.com/office/powerpoint/2010/main" val="13042440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98F8B-2DF8-4946-8FB7-B21DBA273A1D}"/>
              </a:ext>
            </a:extLst>
          </p:cNvPr>
          <p:cNvSpPr>
            <a:spLocks noGrp="1"/>
          </p:cNvSpPr>
          <p:nvPr>
            <p:ph type="title"/>
          </p:nvPr>
        </p:nvSpPr>
        <p:spPr/>
        <p:txBody>
          <a:bodyPr/>
          <a:lstStyle/>
          <a:p>
            <a:r>
              <a:rPr lang="en-US" dirty="0">
                <a:highlight>
                  <a:srgbClr val="800000"/>
                </a:highlight>
              </a:rPr>
              <a:t>CSS properties for Layout</a:t>
            </a:r>
            <a:br>
              <a:rPr lang="en-US" dirty="0">
                <a:highlight>
                  <a:srgbClr val="800000"/>
                </a:highlight>
              </a:rPr>
            </a:br>
            <a:endParaRPr lang="en-US" dirty="0">
              <a:highlight>
                <a:srgbClr val="800000"/>
              </a:highlight>
            </a:endParaRPr>
          </a:p>
        </p:txBody>
      </p:sp>
      <p:sp>
        <p:nvSpPr>
          <p:cNvPr id="3" name="Content Placeholder 2">
            <a:extLst>
              <a:ext uri="{FF2B5EF4-FFF2-40B4-BE49-F238E27FC236}">
                <a16:creationId xmlns:a16="http://schemas.microsoft.com/office/drawing/2014/main" id="{845E0E44-3774-454A-8774-3F6B8DD5DF4B}"/>
              </a:ext>
            </a:extLst>
          </p:cNvPr>
          <p:cNvSpPr>
            <a:spLocks noGrp="1"/>
          </p:cNvSpPr>
          <p:nvPr>
            <p:ph idx="1"/>
          </p:nvPr>
        </p:nvSpPr>
        <p:spPr/>
        <p:txBody>
          <a:bodyPr/>
          <a:lstStyle/>
          <a:p>
            <a:r>
              <a:rPr lang="en-US" dirty="0"/>
              <a:t>The </a:t>
            </a:r>
            <a:r>
              <a:rPr lang="en-US" dirty="0">
                <a:solidFill>
                  <a:srgbClr val="FF0000"/>
                </a:solidFill>
              </a:rPr>
              <a:t>float</a:t>
            </a:r>
            <a:r>
              <a:rPr lang="en-US" dirty="0"/>
              <a:t> Property</a:t>
            </a:r>
          </a:p>
          <a:p>
            <a:r>
              <a:rPr lang="en-US" b="0" dirty="0"/>
              <a:t>Example - No float</a:t>
            </a:r>
          </a:p>
          <a:p>
            <a:pPr marL="342900" indent="-342900">
              <a:buFont typeface="Arial" panose="020B0604020202020204" pitchFamily="34" charset="0"/>
              <a:buChar char="•"/>
            </a:pPr>
            <a:r>
              <a:rPr lang="en-US" b="0" dirty="0"/>
              <a:t>In the following example the image will be displayed just where it occurs in the text (float: none;):</a:t>
            </a:r>
            <a:endParaRPr lang="en-US" dirty="0"/>
          </a:p>
        </p:txBody>
      </p:sp>
      <p:sp>
        <p:nvSpPr>
          <p:cNvPr id="4" name="TextBox 3">
            <a:extLst>
              <a:ext uri="{FF2B5EF4-FFF2-40B4-BE49-F238E27FC236}">
                <a16:creationId xmlns:a16="http://schemas.microsoft.com/office/drawing/2014/main" id="{F60F2168-8347-499F-B06B-746030DC9ABC}"/>
              </a:ext>
            </a:extLst>
          </p:cNvPr>
          <p:cNvSpPr txBox="1"/>
          <p:nvPr/>
        </p:nvSpPr>
        <p:spPr>
          <a:xfrm>
            <a:off x="805065" y="3348692"/>
            <a:ext cx="7136295" cy="923330"/>
          </a:xfrm>
          <a:prstGeom prst="rect">
            <a:avLst/>
          </a:prstGeom>
          <a:solidFill>
            <a:schemeClr val="tx2">
              <a:lumMod val="20000"/>
              <a:lumOff val="80000"/>
            </a:schemeClr>
          </a:solidFill>
          <a:ln w="19050">
            <a:solidFill>
              <a:schemeClr val="tx1"/>
            </a:solidFill>
          </a:ln>
        </p:spPr>
        <p:txBody>
          <a:bodyPr wrap="square" rtlCol="0">
            <a:spAutoFit/>
          </a:bodyPr>
          <a:lstStyle/>
          <a:p>
            <a:r>
              <a:rPr lang="en-US" dirty="0" err="1">
                <a:latin typeface="Courier New" panose="02070309020205020404" pitchFamily="49" charset="0"/>
                <a:cs typeface="Courier New" panose="02070309020205020404" pitchFamily="49" charset="0"/>
              </a:rPr>
              <a:t>img</a:t>
            </a:r>
            <a:r>
              <a:rPr lang="en-US" dirty="0">
                <a:latin typeface="Courier New" panose="02070309020205020404" pitchFamily="49" charset="0"/>
                <a:cs typeface="Courier New" panose="02070309020205020404" pitchFamily="49" charset="0"/>
              </a:rPr>
              <a:t> {</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a:t>
            </a:r>
            <a:r>
              <a:rPr lang="en-US" dirty="0">
                <a:solidFill>
                  <a:srgbClr val="FF0000"/>
                </a:solidFill>
                <a:latin typeface="Courier New" panose="02070309020205020404" pitchFamily="49" charset="0"/>
                <a:cs typeface="Courier New" panose="02070309020205020404" pitchFamily="49" charset="0"/>
              </a:rPr>
              <a:t>float</a:t>
            </a:r>
            <a:r>
              <a:rPr lang="en-US" dirty="0">
                <a:latin typeface="Courier New" panose="02070309020205020404" pitchFamily="49" charset="0"/>
                <a:cs typeface="Courier New" panose="02070309020205020404" pitchFamily="49" charset="0"/>
              </a:rPr>
              <a:t>: </a:t>
            </a:r>
            <a:r>
              <a:rPr lang="en-US" dirty="0">
                <a:solidFill>
                  <a:srgbClr val="0070C0"/>
                </a:solidFill>
                <a:latin typeface="Courier New" panose="02070309020205020404" pitchFamily="49" charset="0"/>
                <a:cs typeface="Courier New" panose="02070309020205020404" pitchFamily="49" charset="0"/>
              </a:rPr>
              <a:t>none</a:t>
            </a:r>
            <a:r>
              <a:rPr lang="en-US" dirty="0">
                <a:latin typeface="Courier New" panose="02070309020205020404" pitchFamily="49" charset="0"/>
                <a:cs typeface="Courier New" panose="02070309020205020404" pitchFamily="49" charset="0"/>
              </a:rPr>
              <a:t>;</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a:t>
            </a:r>
          </a:p>
        </p:txBody>
      </p:sp>
      <p:pic>
        <p:nvPicPr>
          <p:cNvPr id="6" name="Picture 5">
            <a:extLst>
              <a:ext uri="{FF2B5EF4-FFF2-40B4-BE49-F238E27FC236}">
                <a16:creationId xmlns:a16="http://schemas.microsoft.com/office/drawing/2014/main" id="{A9377CAD-2FDD-4E69-B1F8-3685FEBC0351}"/>
              </a:ext>
            </a:extLst>
          </p:cNvPr>
          <p:cNvPicPr>
            <a:picLocks noChangeAspect="1"/>
          </p:cNvPicPr>
          <p:nvPr/>
        </p:nvPicPr>
        <p:blipFill>
          <a:blip r:embed="rId2"/>
          <a:stretch>
            <a:fillRect/>
          </a:stretch>
        </p:blipFill>
        <p:spPr>
          <a:xfrm>
            <a:off x="805065" y="4302582"/>
            <a:ext cx="5198170" cy="2403019"/>
          </a:xfrm>
          <a:prstGeom prst="rect">
            <a:avLst/>
          </a:prstGeom>
        </p:spPr>
      </p:pic>
    </p:spTree>
    <p:extLst>
      <p:ext uri="{BB962C8B-B14F-4D97-AF65-F5344CB8AC3E}">
        <p14:creationId xmlns:p14="http://schemas.microsoft.com/office/powerpoint/2010/main" val="32030287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1CABA-D0DE-4958-A4CD-4941EB326ED9}"/>
              </a:ext>
            </a:extLst>
          </p:cNvPr>
          <p:cNvSpPr>
            <a:spLocks noGrp="1"/>
          </p:cNvSpPr>
          <p:nvPr>
            <p:ph type="title"/>
          </p:nvPr>
        </p:nvSpPr>
        <p:spPr/>
        <p:txBody>
          <a:bodyPr>
            <a:normAutofit/>
          </a:bodyPr>
          <a:lstStyle/>
          <a:p>
            <a:r>
              <a:rPr lang="en-US" dirty="0">
                <a:highlight>
                  <a:srgbClr val="800000"/>
                </a:highlight>
              </a:rPr>
              <a:t>CSS properties for Layout</a:t>
            </a:r>
            <a:br>
              <a:rPr lang="en-US" dirty="0">
                <a:highlight>
                  <a:srgbClr val="800000"/>
                </a:highlight>
              </a:rPr>
            </a:br>
            <a:endParaRPr lang="en-US" dirty="0">
              <a:highlight>
                <a:srgbClr val="800000"/>
              </a:highlight>
            </a:endParaRPr>
          </a:p>
        </p:txBody>
      </p:sp>
      <p:sp>
        <p:nvSpPr>
          <p:cNvPr id="3" name="Content Placeholder 2">
            <a:extLst>
              <a:ext uri="{FF2B5EF4-FFF2-40B4-BE49-F238E27FC236}">
                <a16:creationId xmlns:a16="http://schemas.microsoft.com/office/drawing/2014/main" id="{3FC55B23-2C8C-4574-B996-92B3AC674858}"/>
              </a:ext>
            </a:extLst>
          </p:cNvPr>
          <p:cNvSpPr>
            <a:spLocks noGrp="1"/>
          </p:cNvSpPr>
          <p:nvPr>
            <p:ph idx="1"/>
          </p:nvPr>
        </p:nvSpPr>
        <p:spPr>
          <a:xfrm>
            <a:off x="381000" y="1219200"/>
            <a:ext cx="7696200" cy="4906963"/>
          </a:xfrm>
        </p:spPr>
        <p:txBody>
          <a:bodyPr>
            <a:normAutofit fontScale="77500" lnSpcReduction="20000"/>
          </a:bodyPr>
          <a:lstStyle/>
          <a:p>
            <a:r>
              <a:rPr lang="en-US" dirty="0"/>
              <a:t>The </a:t>
            </a:r>
            <a:r>
              <a:rPr lang="en-US" dirty="0">
                <a:solidFill>
                  <a:srgbClr val="0070C0"/>
                </a:solidFill>
              </a:rPr>
              <a:t>clear</a:t>
            </a:r>
            <a:r>
              <a:rPr lang="en-US" dirty="0"/>
              <a:t> Property</a:t>
            </a:r>
          </a:p>
          <a:p>
            <a:pPr marL="342900" indent="-342900">
              <a:buFont typeface="Arial" panose="020B0604020202020204" pitchFamily="34" charset="0"/>
              <a:buChar char="•"/>
            </a:pPr>
            <a:r>
              <a:rPr lang="en-US" b="0" dirty="0"/>
              <a:t>The </a:t>
            </a:r>
            <a:r>
              <a:rPr lang="en-US" b="0" dirty="0">
                <a:solidFill>
                  <a:srgbClr val="0070C0"/>
                </a:solidFill>
              </a:rPr>
              <a:t>clear property</a:t>
            </a:r>
            <a:r>
              <a:rPr lang="en-US" b="0" dirty="0"/>
              <a:t> </a:t>
            </a:r>
            <a:r>
              <a:rPr lang="en-US" b="0" dirty="0">
                <a:solidFill>
                  <a:srgbClr val="00B050"/>
                </a:solidFill>
              </a:rPr>
              <a:t>specifies</a:t>
            </a:r>
            <a:r>
              <a:rPr lang="en-US" b="0" dirty="0"/>
              <a:t> what elements can </a:t>
            </a:r>
            <a:r>
              <a:rPr lang="en-US" b="0" u="sng" dirty="0"/>
              <a:t>float beside the cleared element and on which side</a:t>
            </a:r>
            <a:r>
              <a:rPr lang="en-US" b="0" dirty="0"/>
              <a:t>.</a:t>
            </a:r>
          </a:p>
          <a:p>
            <a:pPr marL="342900" indent="-342900">
              <a:buFont typeface="Arial" panose="020B0604020202020204" pitchFamily="34" charset="0"/>
              <a:buChar char="•"/>
            </a:pPr>
            <a:r>
              <a:rPr lang="en-US" b="0" dirty="0"/>
              <a:t>The </a:t>
            </a:r>
            <a:r>
              <a:rPr lang="en-US" b="0" dirty="0">
                <a:solidFill>
                  <a:srgbClr val="0070C0"/>
                </a:solidFill>
              </a:rPr>
              <a:t>clear property </a:t>
            </a:r>
            <a:r>
              <a:rPr lang="en-US" b="0" dirty="0"/>
              <a:t>can have one of the following </a:t>
            </a:r>
            <a:r>
              <a:rPr lang="en-US" b="0" dirty="0">
                <a:solidFill>
                  <a:srgbClr val="0070C0"/>
                </a:solidFill>
              </a:rPr>
              <a:t>values</a:t>
            </a:r>
            <a:r>
              <a:rPr lang="en-US" b="0" dirty="0"/>
              <a:t>:</a:t>
            </a:r>
          </a:p>
          <a:p>
            <a:pPr marL="800100" lvl="1" indent="-342900"/>
            <a:r>
              <a:rPr lang="en-US" b="0" dirty="0">
                <a:solidFill>
                  <a:srgbClr val="0070C0"/>
                </a:solidFill>
              </a:rPr>
              <a:t>none</a:t>
            </a:r>
            <a:r>
              <a:rPr lang="en-US" b="0" dirty="0"/>
              <a:t> - Allows </a:t>
            </a:r>
            <a:r>
              <a:rPr lang="en-US" b="0" dirty="0">
                <a:solidFill>
                  <a:srgbClr val="0070C0"/>
                </a:solidFill>
              </a:rPr>
              <a:t>floating</a:t>
            </a:r>
            <a:r>
              <a:rPr lang="en-US" b="0" dirty="0"/>
              <a:t> elements </a:t>
            </a:r>
            <a:r>
              <a:rPr lang="en-US" b="0" dirty="0">
                <a:solidFill>
                  <a:srgbClr val="0070C0"/>
                </a:solidFill>
              </a:rPr>
              <a:t>on both sides</a:t>
            </a:r>
            <a:r>
              <a:rPr lang="en-US" b="0" dirty="0"/>
              <a:t>. This is default</a:t>
            </a:r>
          </a:p>
          <a:p>
            <a:pPr marL="800100" lvl="1" indent="-342900"/>
            <a:r>
              <a:rPr lang="en-US" b="0" dirty="0">
                <a:solidFill>
                  <a:srgbClr val="0070C0"/>
                </a:solidFill>
              </a:rPr>
              <a:t>left</a:t>
            </a:r>
            <a:r>
              <a:rPr lang="en-US" b="0" dirty="0"/>
              <a:t> - </a:t>
            </a:r>
            <a:r>
              <a:rPr lang="en-US" b="0" dirty="0">
                <a:solidFill>
                  <a:srgbClr val="0070C0"/>
                </a:solidFill>
              </a:rPr>
              <a:t>No floating</a:t>
            </a:r>
            <a:r>
              <a:rPr lang="en-US" b="0" dirty="0"/>
              <a:t> elements allowed </a:t>
            </a:r>
            <a:r>
              <a:rPr lang="en-US" b="0" dirty="0">
                <a:solidFill>
                  <a:srgbClr val="0070C0"/>
                </a:solidFill>
              </a:rPr>
              <a:t>on the left side</a:t>
            </a:r>
          </a:p>
          <a:p>
            <a:pPr marL="800100" lvl="1" indent="-342900"/>
            <a:r>
              <a:rPr lang="en-US" b="0" dirty="0">
                <a:solidFill>
                  <a:srgbClr val="0070C0"/>
                </a:solidFill>
              </a:rPr>
              <a:t>right-</a:t>
            </a:r>
            <a:r>
              <a:rPr lang="en-US" b="0" dirty="0"/>
              <a:t> </a:t>
            </a:r>
            <a:r>
              <a:rPr lang="en-US" b="0" dirty="0">
                <a:solidFill>
                  <a:srgbClr val="0070C0"/>
                </a:solidFill>
              </a:rPr>
              <a:t>No floating </a:t>
            </a:r>
            <a:r>
              <a:rPr lang="en-US" b="0" dirty="0"/>
              <a:t>elements allowed </a:t>
            </a:r>
            <a:r>
              <a:rPr lang="en-US" b="0" dirty="0">
                <a:solidFill>
                  <a:srgbClr val="0070C0"/>
                </a:solidFill>
              </a:rPr>
              <a:t>on the right side</a:t>
            </a:r>
          </a:p>
          <a:p>
            <a:pPr marL="800100" lvl="1" indent="-342900"/>
            <a:r>
              <a:rPr lang="en-US" b="0" dirty="0">
                <a:solidFill>
                  <a:srgbClr val="FF0000"/>
                </a:solidFill>
              </a:rPr>
              <a:t>both</a:t>
            </a:r>
            <a:r>
              <a:rPr lang="en-US" b="0" dirty="0"/>
              <a:t> - </a:t>
            </a:r>
            <a:r>
              <a:rPr lang="en-US" b="0" dirty="0">
                <a:solidFill>
                  <a:srgbClr val="0070C0"/>
                </a:solidFill>
              </a:rPr>
              <a:t>No floating </a:t>
            </a:r>
            <a:r>
              <a:rPr lang="en-US" b="0" dirty="0"/>
              <a:t>elements allowed on </a:t>
            </a:r>
            <a:r>
              <a:rPr lang="en-US" b="0" dirty="0">
                <a:solidFill>
                  <a:srgbClr val="0070C0"/>
                </a:solidFill>
              </a:rPr>
              <a:t>either the left </a:t>
            </a:r>
            <a:r>
              <a:rPr lang="en-US" b="0" dirty="0">
                <a:solidFill>
                  <a:srgbClr val="00B050"/>
                </a:solidFill>
              </a:rPr>
              <a:t>or</a:t>
            </a:r>
            <a:r>
              <a:rPr lang="en-US" b="0" dirty="0"/>
              <a:t> </a:t>
            </a:r>
            <a:r>
              <a:rPr lang="en-US" b="0" dirty="0">
                <a:solidFill>
                  <a:srgbClr val="0070C0"/>
                </a:solidFill>
              </a:rPr>
              <a:t>the right side</a:t>
            </a:r>
          </a:p>
          <a:p>
            <a:pPr marL="800100" lvl="1" indent="-342900"/>
            <a:r>
              <a:rPr lang="en-US" b="0" dirty="0">
                <a:solidFill>
                  <a:srgbClr val="0070C0"/>
                </a:solidFill>
              </a:rPr>
              <a:t>inherit</a:t>
            </a:r>
            <a:r>
              <a:rPr lang="en-US" b="0" dirty="0"/>
              <a:t> - The element </a:t>
            </a:r>
            <a:r>
              <a:rPr lang="en-US" b="0" dirty="0">
                <a:solidFill>
                  <a:srgbClr val="0070C0"/>
                </a:solidFill>
              </a:rPr>
              <a:t>inherits</a:t>
            </a:r>
            <a:r>
              <a:rPr lang="en-US" b="0" dirty="0"/>
              <a:t> the clear value </a:t>
            </a:r>
            <a:r>
              <a:rPr lang="en-US" b="0" dirty="0">
                <a:solidFill>
                  <a:srgbClr val="0070C0"/>
                </a:solidFill>
              </a:rPr>
              <a:t>of its parent</a:t>
            </a:r>
          </a:p>
          <a:p>
            <a:pPr marL="800100" lvl="1" indent="-342900"/>
            <a:endParaRPr lang="en-US" b="0" dirty="0">
              <a:solidFill>
                <a:srgbClr val="0070C0"/>
              </a:solidFill>
            </a:endParaRPr>
          </a:p>
          <a:p>
            <a:pPr marL="342900" indent="-342900">
              <a:buFont typeface="Arial" panose="020B0604020202020204" pitchFamily="34" charset="0"/>
              <a:buChar char="•"/>
            </a:pPr>
            <a:r>
              <a:rPr lang="en-US" b="0" dirty="0">
                <a:solidFill>
                  <a:srgbClr val="0070C0"/>
                </a:solidFill>
              </a:rPr>
              <a:t>The </a:t>
            </a:r>
            <a:r>
              <a:rPr lang="en-US" b="0" dirty="0">
                <a:solidFill>
                  <a:srgbClr val="FF0000"/>
                </a:solidFill>
              </a:rPr>
              <a:t>CSS float property </a:t>
            </a:r>
            <a:r>
              <a:rPr lang="en-US" b="0" dirty="0">
                <a:solidFill>
                  <a:srgbClr val="00B050"/>
                </a:solidFill>
              </a:rPr>
              <a:t>specifies</a:t>
            </a:r>
            <a:r>
              <a:rPr lang="en-US" b="0" dirty="0">
                <a:solidFill>
                  <a:srgbClr val="0070C0"/>
                </a:solidFill>
              </a:rPr>
              <a:t> </a:t>
            </a:r>
            <a:r>
              <a:rPr lang="en-US" b="0" dirty="0">
                <a:solidFill>
                  <a:srgbClr val="FF0000"/>
                </a:solidFill>
              </a:rPr>
              <a:t>how</a:t>
            </a:r>
            <a:r>
              <a:rPr lang="en-US" b="0" dirty="0">
                <a:solidFill>
                  <a:srgbClr val="0070C0"/>
                </a:solidFill>
              </a:rPr>
              <a:t> an element should float. </a:t>
            </a:r>
            <a:r>
              <a:rPr lang="en-US" b="0" dirty="0">
                <a:solidFill>
                  <a:srgbClr val="FF0000"/>
                </a:solidFill>
              </a:rPr>
              <a:t>The CSS clear property</a:t>
            </a:r>
            <a:r>
              <a:rPr lang="en-US" b="0" dirty="0">
                <a:solidFill>
                  <a:srgbClr val="0070C0"/>
                </a:solidFill>
              </a:rPr>
              <a:t> </a:t>
            </a:r>
            <a:r>
              <a:rPr lang="en-US" b="0" dirty="0">
                <a:solidFill>
                  <a:srgbClr val="00B050"/>
                </a:solidFill>
              </a:rPr>
              <a:t>specifies</a:t>
            </a:r>
            <a:r>
              <a:rPr lang="en-US" b="0" dirty="0">
                <a:solidFill>
                  <a:srgbClr val="0070C0"/>
                </a:solidFill>
              </a:rPr>
              <a:t> </a:t>
            </a:r>
            <a:r>
              <a:rPr lang="en-US" b="0" dirty="0">
                <a:solidFill>
                  <a:srgbClr val="FF0000"/>
                </a:solidFill>
              </a:rPr>
              <a:t>what</a:t>
            </a:r>
            <a:r>
              <a:rPr lang="en-US" b="0" dirty="0">
                <a:solidFill>
                  <a:srgbClr val="0070C0"/>
                </a:solidFill>
              </a:rPr>
              <a:t> elements can float beside the cleared element and on which side.</a:t>
            </a:r>
          </a:p>
          <a:p>
            <a:pPr marL="342900" indent="-342900">
              <a:buFont typeface="Arial" panose="020B0604020202020204" pitchFamily="34" charset="0"/>
              <a:buChar char="•"/>
            </a:pPr>
            <a:r>
              <a:rPr lang="en-US" b="0" dirty="0"/>
              <a:t>The most common way to use the clear property is after you have used a float property on an element.</a:t>
            </a:r>
          </a:p>
          <a:p>
            <a:pPr marL="342900" indent="-342900">
              <a:buFont typeface="Arial" panose="020B0604020202020204" pitchFamily="34" charset="0"/>
              <a:buChar char="•"/>
            </a:pPr>
            <a:r>
              <a:rPr lang="en-US" b="0" dirty="0"/>
              <a:t>When clearing floats, you should match the clear to the float. If an element is floated to the left, then you should clear to the left. Your floated element will continue to float, but the cleared element will appear below it on the web page.</a:t>
            </a:r>
          </a:p>
        </p:txBody>
      </p:sp>
    </p:spTree>
    <p:extLst>
      <p:ext uri="{BB962C8B-B14F-4D97-AF65-F5344CB8AC3E}">
        <p14:creationId xmlns:p14="http://schemas.microsoft.com/office/powerpoint/2010/main" val="3912936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E1808-0419-4787-BC36-CB2C18FE9BD7}"/>
              </a:ext>
            </a:extLst>
          </p:cNvPr>
          <p:cNvSpPr>
            <a:spLocks noGrp="1"/>
          </p:cNvSpPr>
          <p:nvPr>
            <p:ph type="title"/>
          </p:nvPr>
        </p:nvSpPr>
        <p:spPr>
          <a:xfrm>
            <a:off x="516036" y="-76200"/>
            <a:ext cx="7620000" cy="1371600"/>
          </a:xfrm>
        </p:spPr>
        <p:txBody>
          <a:bodyPr/>
          <a:lstStyle/>
          <a:p>
            <a:r>
              <a:rPr lang="en-US" dirty="0">
                <a:highlight>
                  <a:srgbClr val="800000"/>
                </a:highlight>
              </a:rPr>
              <a:t>CSS properties for Layout</a:t>
            </a:r>
            <a:br>
              <a:rPr lang="en-US" dirty="0">
                <a:highlight>
                  <a:srgbClr val="800000"/>
                </a:highlight>
              </a:rPr>
            </a:br>
            <a:endParaRPr lang="en-US" dirty="0">
              <a:highlight>
                <a:srgbClr val="800000"/>
              </a:highlight>
            </a:endParaRPr>
          </a:p>
        </p:txBody>
      </p:sp>
      <p:sp>
        <p:nvSpPr>
          <p:cNvPr id="3" name="Content Placeholder 2">
            <a:extLst>
              <a:ext uri="{FF2B5EF4-FFF2-40B4-BE49-F238E27FC236}">
                <a16:creationId xmlns:a16="http://schemas.microsoft.com/office/drawing/2014/main" id="{23BCEF12-9B7A-47AA-9287-8170E127EBDA}"/>
              </a:ext>
            </a:extLst>
          </p:cNvPr>
          <p:cNvSpPr>
            <a:spLocks noGrp="1"/>
          </p:cNvSpPr>
          <p:nvPr>
            <p:ph idx="1"/>
          </p:nvPr>
        </p:nvSpPr>
        <p:spPr>
          <a:xfrm>
            <a:off x="516036" y="838200"/>
            <a:ext cx="7620000" cy="4373563"/>
          </a:xfrm>
        </p:spPr>
        <p:txBody>
          <a:bodyPr/>
          <a:lstStyle/>
          <a:p>
            <a:r>
              <a:rPr lang="en-US" dirty="0"/>
              <a:t>The clear Property</a:t>
            </a:r>
          </a:p>
          <a:p>
            <a:r>
              <a:rPr lang="en-US" b="0" dirty="0"/>
              <a:t>The following example clears the float to the left. Means that </a:t>
            </a:r>
            <a:r>
              <a:rPr lang="en-US" b="0" dirty="0">
                <a:solidFill>
                  <a:srgbClr val="0070C0"/>
                </a:solidFill>
              </a:rPr>
              <a:t>no floating </a:t>
            </a:r>
            <a:r>
              <a:rPr lang="en-US" b="0" dirty="0"/>
              <a:t>elements are </a:t>
            </a:r>
            <a:r>
              <a:rPr lang="en-US" b="0" dirty="0">
                <a:solidFill>
                  <a:srgbClr val="00B050"/>
                </a:solidFill>
              </a:rPr>
              <a:t>allowed</a:t>
            </a:r>
            <a:r>
              <a:rPr lang="en-US" b="0" dirty="0"/>
              <a:t> on the </a:t>
            </a:r>
            <a:r>
              <a:rPr lang="en-US" b="0" dirty="0">
                <a:solidFill>
                  <a:srgbClr val="0070C0"/>
                </a:solidFill>
              </a:rPr>
              <a:t>left side </a:t>
            </a:r>
            <a:r>
              <a:rPr lang="en-US" b="0" dirty="0"/>
              <a:t>(of the div):</a:t>
            </a:r>
          </a:p>
          <a:p>
            <a:endParaRPr lang="en-US" dirty="0"/>
          </a:p>
          <a:p>
            <a:endParaRPr lang="en-US" dirty="0"/>
          </a:p>
        </p:txBody>
      </p:sp>
      <p:sp>
        <p:nvSpPr>
          <p:cNvPr id="4" name="TextBox 3">
            <a:extLst>
              <a:ext uri="{FF2B5EF4-FFF2-40B4-BE49-F238E27FC236}">
                <a16:creationId xmlns:a16="http://schemas.microsoft.com/office/drawing/2014/main" id="{D020ADB0-DAAE-4A37-90DE-B13AB4BB6900}"/>
              </a:ext>
            </a:extLst>
          </p:cNvPr>
          <p:cNvSpPr txBox="1"/>
          <p:nvPr/>
        </p:nvSpPr>
        <p:spPr>
          <a:xfrm>
            <a:off x="516036" y="2048470"/>
            <a:ext cx="7136295" cy="923330"/>
          </a:xfrm>
          <a:prstGeom prst="rect">
            <a:avLst/>
          </a:prstGeom>
          <a:solidFill>
            <a:schemeClr val="tx2">
              <a:lumMod val="20000"/>
              <a:lumOff val="80000"/>
            </a:schemeClr>
          </a:solidFill>
          <a:ln w="19050">
            <a:solidFill>
              <a:schemeClr val="tx1"/>
            </a:solidFill>
          </a:ln>
        </p:spPr>
        <p:txBody>
          <a:bodyPr wrap="square" rtlCol="0">
            <a:spAutoFit/>
          </a:bodyPr>
          <a:lstStyle/>
          <a:p>
            <a:r>
              <a:rPr lang="en-US" dirty="0">
                <a:latin typeface="Courier New" panose="02070309020205020404" pitchFamily="49" charset="0"/>
                <a:cs typeface="Courier New" panose="02070309020205020404" pitchFamily="49" charset="0"/>
              </a:rPr>
              <a:t>div {</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a:t>
            </a:r>
            <a:r>
              <a:rPr lang="en-US" dirty="0">
                <a:solidFill>
                  <a:srgbClr val="FF0000"/>
                </a:solidFill>
                <a:latin typeface="Courier New" panose="02070309020205020404" pitchFamily="49" charset="0"/>
                <a:cs typeface="Courier New" panose="02070309020205020404" pitchFamily="49" charset="0"/>
              </a:rPr>
              <a:t>clear</a:t>
            </a:r>
            <a:r>
              <a:rPr lang="en-US" dirty="0">
                <a:latin typeface="Courier New" panose="02070309020205020404" pitchFamily="49" charset="0"/>
                <a:cs typeface="Courier New" panose="02070309020205020404" pitchFamily="49" charset="0"/>
              </a:rPr>
              <a:t>: </a:t>
            </a:r>
            <a:r>
              <a:rPr lang="en-US" dirty="0">
                <a:solidFill>
                  <a:srgbClr val="0070C0"/>
                </a:solidFill>
                <a:latin typeface="Courier New" panose="02070309020205020404" pitchFamily="49" charset="0"/>
                <a:cs typeface="Courier New" panose="02070309020205020404" pitchFamily="49" charset="0"/>
              </a:rPr>
              <a:t>left</a:t>
            </a:r>
            <a:r>
              <a:rPr lang="en-US" dirty="0">
                <a:latin typeface="Courier New" panose="02070309020205020404" pitchFamily="49" charset="0"/>
                <a:cs typeface="Courier New" panose="02070309020205020404" pitchFamily="49" charset="0"/>
              </a:rPr>
              <a:t>;</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a:t>
            </a:r>
          </a:p>
        </p:txBody>
      </p:sp>
      <p:pic>
        <p:nvPicPr>
          <p:cNvPr id="5" name="Picture 4">
            <a:extLst>
              <a:ext uri="{FF2B5EF4-FFF2-40B4-BE49-F238E27FC236}">
                <a16:creationId xmlns:a16="http://schemas.microsoft.com/office/drawing/2014/main" id="{8A3A19F1-1A10-2C3F-0B3A-C452591A9C90}"/>
              </a:ext>
            </a:extLst>
          </p:cNvPr>
          <p:cNvPicPr>
            <a:picLocks noChangeAspect="1"/>
          </p:cNvPicPr>
          <p:nvPr/>
        </p:nvPicPr>
        <p:blipFill>
          <a:blip r:embed="rId2"/>
          <a:stretch>
            <a:fillRect/>
          </a:stretch>
        </p:blipFill>
        <p:spPr>
          <a:xfrm>
            <a:off x="76915" y="3078207"/>
            <a:ext cx="7210425" cy="1847850"/>
          </a:xfrm>
          <a:prstGeom prst="rect">
            <a:avLst/>
          </a:prstGeom>
        </p:spPr>
      </p:pic>
      <p:pic>
        <p:nvPicPr>
          <p:cNvPr id="6" name="Picture 5">
            <a:extLst>
              <a:ext uri="{FF2B5EF4-FFF2-40B4-BE49-F238E27FC236}">
                <a16:creationId xmlns:a16="http://schemas.microsoft.com/office/drawing/2014/main" id="{DB7856C8-16AF-1E6D-6105-53C9A8ADF825}"/>
              </a:ext>
            </a:extLst>
          </p:cNvPr>
          <p:cNvPicPr>
            <a:picLocks noChangeAspect="1"/>
          </p:cNvPicPr>
          <p:nvPr/>
        </p:nvPicPr>
        <p:blipFill>
          <a:blip r:embed="rId3"/>
          <a:stretch>
            <a:fillRect/>
          </a:stretch>
        </p:blipFill>
        <p:spPr>
          <a:xfrm>
            <a:off x="66029" y="4926057"/>
            <a:ext cx="7210425" cy="1847850"/>
          </a:xfrm>
          <a:prstGeom prst="rect">
            <a:avLst/>
          </a:prstGeom>
        </p:spPr>
      </p:pic>
      <p:sp>
        <p:nvSpPr>
          <p:cNvPr id="8" name="TextBox 7">
            <a:extLst>
              <a:ext uri="{FF2B5EF4-FFF2-40B4-BE49-F238E27FC236}">
                <a16:creationId xmlns:a16="http://schemas.microsoft.com/office/drawing/2014/main" id="{5DACA781-44D8-BF2B-2008-4A20BA8EA88C}"/>
              </a:ext>
            </a:extLst>
          </p:cNvPr>
          <p:cNvSpPr txBox="1"/>
          <p:nvPr/>
        </p:nvSpPr>
        <p:spPr>
          <a:xfrm>
            <a:off x="7316887" y="3516868"/>
            <a:ext cx="1674713" cy="369332"/>
          </a:xfrm>
          <a:prstGeom prst="rect">
            <a:avLst/>
          </a:prstGeom>
          <a:noFill/>
        </p:spPr>
        <p:txBody>
          <a:bodyPr wrap="square">
            <a:spAutoFit/>
          </a:bodyPr>
          <a:lstStyle/>
          <a:p>
            <a:r>
              <a:rPr lang="en-CA" dirty="0">
                <a:solidFill>
                  <a:srgbClr val="FF0000"/>
                </a:solidFill>
              </a:rPr>
              <a:t>Without</a:t>
            </a:r>
            <a:r>
              <a:rPr lang="en-CA" dirty="0"/>
              <a:t> Clear</a:t>
            </a:r>
          </a:p>
        </p:txBody>
      </p:sp>
      <p:sp>
        <p:nvSpPr>
          <p:cNvPr id="10" name="TextBox 9">
            <a:extLst>
              <a:ext uri="{FF2B5EF4-FFF2-40B4-BE49-F238E27FC236}">
                <a16:creationId xmlns:a16="http://schemas.microsoft.com/office/drawing/2014/main" id="{BD0AF704-CE02-9F6B-E7A3-5A99B4310DCD}"/>
              </a:ext>
            </a:extLst>
          </p:cNvPr>
          <p:cNvSpPr txBox="1"/>
          <p:nvPr/>
        </p:nvSpPr>
        <p:spPr>
          <a:xfrm>
            <a:off x="7253127" y="5404172"/>
            <a:ext cx="1674713" cy="369332"/>
          </a:xfrm>
          <a:prstGeom prst="rect">
            <a:avLst/>
          </a:prstGeom>
          <a:noFill/>
        </p:spPr>
        <p:txBody>
          <a:bodyPr wrap="square">
            <a:spAutoFit/>
          </a:bodyPr>
          <a:lstStyle/>
          <a:p>
            <a:pPr algn="l"/>
            <a:r>
              <a:rPr lang="en-CA" b="0" i="0" dirty="0">
                <a:solidFill>
                  <a:srgbClr val="00B050"/>
                </a:solidFill>
                <a:effectLst/>
                <a:latin typeface="Segoe UI" panose="020B0502040204020203" pitchFamily="34" charset="0"/>
              </a:rPr>
              <a:t>With</a:t>
            </a:r>
            <a:r>
              <a:rPr lang="en-CA" b="0" i="0" dirty="0">
                <a:solidFill>
                  <a:srgbClr val="000000"/>
                </a:solidFill>
                <a:effectLst/>
                <a:latin typeface="Segoe UI" panose="020B0502040204020203" pitchFamily="34" charset="0"/>
              </a:rPr>
              <a:t> Clear</a:t>
            </a:r>
          </a:p>
        </p:txBody>
      </p:sp>
    </p:spTree>
    <p:extLst>
      <p:ext uri="{BB962C8B-B14F-4D97-AF65-F5344CB8AC3E}">
        <p14:creationId xmlns:p14="http://schemas.microsoft.com/office/powerpoint/2010/main" val="20460230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C727A-F6E8-41E1-9F37-60BE320DB36D}"/>
              </a:ext>
            </a:extLst>
          </p:cNvPr>
          <p:cNvSpPr>
            <a:spLocks noGrp="1"/>
          </p:cNvSpPr>
          <p:nvPr>
            <p:ph type="ctrTitle"/>
          </p:nvPr>
        </p:nvSpPr>
        <p:spPr>
          <a:xfrm>
            <a:off x="457200" y="1028701"/>
            <a:ext cx="7772400" cy="4728541"/>
          </a:xfrm>
        </p:spPr>
        <p:txBody>
          <a:bodyPr/>
          <a:lstStyle/>
          <a:p>
            <a:pPr algn="ctr"/>
            <a:r>
              <a:rPr lang="en-US" dirty="0">
                <a:solidFill>
                  <a:schemeClr val="tx2"/>
                </a:solidFill>
              </a:rPr>
              <a:t>Lecture 3</a:t>
            </a:r>
            <a:br>
              <a:rPr lang="en-US" dirty="0">
                <a:solidFill>
                  <a:schemeClr val="tx2"/>
                </a:solidFill>
              </a:rPr>
            </a:br>
            <a:r>
              <a:rPr lang="en-US" sz="2250" dirty="0">
                <a:latin typeface="+mn-lt"/>
              </a:rPr>
              <a:t>CSS properties (2)</a:t>
            </a:r>
            <a:br>
              <a:rPr lang="en-US" sz="2250" dirty="0">
                <a:latin typeface="+mn-lt"/>
              </a:rPr>
            </a:br>
            <a:endParaRPr lang="en-US" sz="2250" dirty="0">
              <a:latin typeface="+mn-lt"/>
            </a:endParaRPr>
          </a:p>
        </p:txBody>
      </p:sp>
    </p:spTree>
    <p:extLst>
      <p:ext uri="{BB962C8B-B14F-4D97-AF65-F5344CB8AC3E}">
        <p14:creationId xmlns:p14="http://schemas.microsoft.com/office/powerpoint/2010/main" val="16822680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C9B37-A763-4B2A-83C9-8BFC5BE93F07}"/>
              </a:ext>
            </a:extLst>
          </p:cNvPr>
          <p:cNvSpPr>
            <a:spLocks noGrp="1"/>
          </p:cNvSpPr>
          <p:nvPr>
            <p:ph type="title"/>
          </p:nvPr>
        </p:nvSpPr>
        <p:spPr/>
        <p:txBody>
          <a:bodyPr/>
          <a:lstStyle/>
          <a:p>
            <a:r>
              <a:rPr lang="en-US" dirty="0"/>
              <a:t>CSS properties</a:t>
            </a:r>
          </a:p>
        </p:txBody>
      </p:sp>
      <p:sp>
        <p:nvSpPr>
          <p:cNvPr id="3" name="Content Placeholder 2">
            <a:extLst>
              <a:ext uri="{FF2B5EF4-FFF2-40B4-BE49-F238E27FC236}">
                <a16:creationId xmlns:a16="http://schemas.microsoft.com/office/drawing/2014/main" id="{DFBC844E-23F7-4FC3-A7A1-4DC368900E25}"/>
              </a:ext>
            </a:extLst>
          </p:cNvPr>
          <p:cNvSpPr>
            <a:spLocks noGrp="1"/>
          </p:cNvSpPr>
          <p:nvPr>
            <p:ph idx="1"/>
          </p:nvPr>
        </p:nvSpPr>
        <p:spPr/>
        <p:txBody>
          <a:bodyPr>
            <a:normAutofit fontScale="92500" lnSpcReduction="20000"/>
          </a:bodyPr>
          <a:lstStyle/>
          <a:p>
            <a:pPr marL="342900" indent="-342900">
              <a:buFont typeface="Arial" panose="020B0604020202020204" pitchFamily="34" charset="0"/>
              <a:buChar char="•"/>
            </a:pPr>
            <a:r>
              <a:rPr lang="en-US" b="0" dirty="0"/>
              <a:t>CSS properties for colors. </a:t>
            </a:r>
            <a:r>
              <a:rPr lang="en-US" b="0" dirty="0">
                <a:hlinkClick r:id="rId2"/>
              </a:rPr>
              <a:t>More details</a:t>
            </a:r>
            <a:endParaRPr lang="en-US" b="0" dirty="0"/>
          </a:p>
          <a:p>
            <a:pPr marL="342900" indent="-342900">
              <a:buFont typeface="Arial" panose="020B0604020202020204" pitchFamily="34" charset="0"/>
              <a:buChar char="•"/>
            </a:pPr>
            <a:r>
              <a:rPr lang="en-US" b="0" dirty="0"/>
              <a:t>CSS properties for Backgrounds. </a:t>
            </a:r>
            <a:r>
              <a:rPr lang="en-US" b="0" dirty="0">
                <a:hlinkClick r:id="rId3"/>
              </a:rPr>
              <a:t>More details</a:t>
            </a:r>
            <a:endParaRPr lang="en-US" b="0" dirty="0"/>
          </a:p>
          <a:p>
            <a:pPr marL="342900" indent="-342900">
              <a:buFont typeface="Arial" panose="020B0604020202020204" pitchFamily="34" charset="0"/>
              <a:buChar char="•"/>
            </a:pPr>
            <a:r>
              <a:rPr lang="en-US" b="0" dirty="0"/>
              <a:t>CSS properties for Borders. </a:t>
            </a:r>
            <a:r>
              <a:rPr lang="en-US" b="0" dirty="0">
                <a:hlinkClick r:id="rId4"/>
              </a:rPr>
              <a:t>More details</a:t>
            </a:r>
            <a:endParaRPr lang="en-US" b="0" dirty="0"/>
          </a:p>
          <a:p>
            <a:pPr marL="342900" indent="-342900">
              <a:buFont typeface="Arial" panose="020B0604020202020204" pitchFamily="34" charset="0"/>
              <a:buChar char="•"/>
            </a:pPr>
            <a:r>
              <a:rPr lang="en-US" b="0" dirty="0"/>
              <a:t>CSS properties for Margins. </a:t>
            </a:r>
            <a:r>
              <a:rPr lang="en-US" b="0" dirty="0">
                <a:hlinkClick r:id="rId5"/>
              </a:rPr>
              <a:t>More details</a:t>
            </a:r>
            <a:endParaRPr lang="en-US" b="0" dirty="0"/>
          </a:p>
          <a:p>
            <a:pPr marL="342900" indent="-342900">
              <a:buFont typeface="Arial" panose="020B0604020202020204" pitchFamily="34" charset="0"/>
              <a:buChar char="•"/>
            </a:pPr>
            <a:r>
              <a:rPr lang="en-US" b="0" dirty="0"/>
              <a:t>CSS properties for padding. </a:t>
            </a:r>
            <a:r>
              <a:rPr lang="en-US" b="0" dirty="0">
                <a:hlinkClick r:id="rId6"/>
              </a:rPr>
              <a:t>More details</a:t>
            </a:r>
            <a:endParaRPr lang="en-US" b="0" dirty="0"/>
          </a:p>
          <a:p>
            <a:pPr marL="342900" indent="-342900">
              <a:buFont typeface="Arial" panose="020B0604020202020204" pitchFamily="34" charset="0"/>
              <a:buChar char="•"/>
            </a:pPr>
            <a:r>
              <a:rPr lang="en-US" b="0" dirty="0"/>
              <a:t>CSS properties for text. </a:t>
            </a:r>
            <a:r>
              <a:rPr lang="en-US" b="0" dirty="0">
                <a:hlinkClick r:id="rId7"/>
              </a:rPr>
              <a:t>More details</a:t>
            </a:r>
            <a:endParaRPr lang="en-US" b="0" dirty="0"/>
          </a:p>
          <a:p>
            <a:pPr marL="342900" indent="-342900">
              <a:buFont typeface="Arial" panose="020B0604020202020204" pitchFamily="34" charset="0"/>
              <a:buChar char="•"/>
            </a:pPr>
            <a:r>
              <a:rPr lang="en-US" b="0" dirty="0"/>
              <a:t>CSS properties for fonts. </a:t>
            </a:r>
            <a:r>
              <a:rPr lang="en-US" b="0" dirty="0">
                <a:hlinkClick r:id="rId8"/>
              </a:rPr>
              <a:t>More details</a:t>
            </a:r>
            <a:endParaRPr lang="en-US" b="0" dirty="0"/>
          </a:p>
          <a:p>
            <a:pPr marL="342900" indent="-342900">
              <a:buFont typeface="Arial" panose="020B0604020202020204" pitchFamily="34" charset="0"/>
              <a:buChar char="•"/>
            </a:pPr>
            <a:r>
              <a:rPr lang="en-US" b="0" dirty="0"/>
              <a:t>CSS properties for links. </a:t>
            </a:r>
            <a:r>
              <a:rPr lang="en-US" b="0" dirty="0">
                <a:hlinkClick r:id="rId9"/>
              </a:rPr>
              <a:t>More details</a:t>
            </a:r>
            <a:endParaRPr lang="en-US" b="0" dirty="0"/>
          </a:p>
          <a:p>
            <a:pPr marL="342900" indent="-342900">
              <a:buFont typeface="Arial" panose="020B0604020202020204" pitchFamily="34" charset="0"/>
              <a:buChar char="•"/>
            </a:pPr>
            <a:r>
              <a:rPr lang="en-US" b="0" dirty="0"/>
              <a:t>CSS properties for float and clear. </a:t>
            </a:r>
            <a:r>
              <a:rPr lang="en-US" b="0" dirty="0">
                <a:hlinkClick r:id="rId10"/>
              </a:rPr>
              <a:t>More details</a:t>
            </a:r>
            <a:endParaRPr lang="en-US" b="0" dirty="0"/>
          </a:p>
          <a:p>
            <a:pPr marL="342900" indent="-342900">
              <a:buFont typeface="Arial" panose="020B0604020202020204" pitchFamily="34" charset="0"/>
              <a:buChar char="•"/>
            </a:pPr>
            <a:r>
              <a:rPr lang="en-US" b="0" dirty="0"/>
              <a:t>CSS properties for align. </a:t>
            </a:r>
            <a:r>
              <a:rPr lang="en-US" b="0" dirty="0">
                <a:hlinkClick r:id="rId11"/>
              </a:rPr>
              <a:t>More details</a:t>
            </a:r>
            <a:endParaRPr lang="en-US" b="0" dirty="0"/>
          </a:p>
          <a:p>
            <a:pPr marL="342900" indent="-342900">
              <a:buFont typeface="Arial" panose="020B0604020202020204" pitchFamily="34" charset="0"/>
              <a:buChar char="•"/>
            </a:pPr>
            <a:r>
              <a:rPr lang="en-US" b="0" dirty="0">
                <a:hlinkClick r:id="rId12"/>
              </a:rPr>
              <a:t>and even more</a:t>
            </a:r>
            <a:endParaRPr lang="en-US" b="0" dirty="0"/>
          </a:p>
          <a:p>
            <a:pPr marL="342900" indent="-342900">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21E0BA04-C49F-4D74-9288-2924C6977411}"/>
              </a:ext>
            </a:extLst>
          </p:cNvPr>
          <p:cNvSpPr>
            <a:spLocks noGrp="1"/>
          </p:cNvSpPr>
          <p:nvPr>
            <p:ph type="sldNum" sz="quarter" idx="12"/>
          </p:nvPr>
        </p:nvSpPr>
        <p:spPr/>
        <p:txBody>
          <a:bodyPr/>
          <a:lstStyle/>
          <a:p>
            <a:fld id="{F56B81A7-7EBE-4055-A988-4EA163496A0A}" type="slidenum">
              <a:rPr lang="en-US" smtClean="0"/>
              <a:t>27</a:t>
            </a:fld>
            <a:endParaRPr lang="en-US"/>
          </a:p>
        </p:txBody>
      </p:sp>
    </p:spTree>
    <p:extLst>
      <p:ext uri="{BB962C8B-B14F-4D97-AF65-F5344CB8AC3E}">
        <p14:creationId xmlns:p14="http://schemas.microsoft.com/office/powerpoint/2010/main" val="35347431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70C0"/>
                </a:solidFill>
              </a:rPr>
              <a:t>Body</a:t>
            </a:r>
            <a:r>
              <a:rPr lang="en-US" dirty="0"/>
              <a:t> styles</a:t>
            </a:r>
          </a:p>
        </p:txBody>
      </p:sp>
      <p:sp>
        <p:nvSpPr>
          <p:cNvPr id="8" name="Content Placeholder 7"/>
          <p:cNvSpPr>
            <a:spLocks noGrp="1"/>
          </p:cNvSpPr>
          <p:nvPr>
            <p:ph idx="1"/>
          </p:nvPr>
        </p:nvSpPr>
        <p:spPr>
          <a:xfrm>
            <a:off x="640976" y="3352800"/>
            <a:ext cx="8153400" cy="1524000"/>
          </a:xfrm>
        </p:spPr>
        <p:txBody>
          <a:bodyPr/>
          <a:lstStyle/>
          <a:p>
            <a:pPr marL="342900" indent="-342900">
              <a:buFont typeface="Wingdings" panose="05000000000000000000" pitchFamily="2" charset="2"/>
              <a:buChar char="ü"/>
            </a:pPr>
            <a:r>
              <a:rPr lang="en-US" sz="2400" dirty="0">
                <a:solidFill>
                  <a:srgbClr val="0070C0"/>
                </a:solidFill>
              </a:rPr>
              <a:t>Applies</a:t>
            </a:r>
            <a:r>
              <a:rPr lang="en-US" sz="2400" dirty="0"/>
              <a:t> a </a:t>
            </a:r>
            <a:r>
              <a:rPr lang="en-US" sz="2400" dirty="0">
                <a:solidFill>
                  <a:srgbClr val="0070C0"/>
                </a:solidFill>
              </a:rPr>
              <a:t>style</a:t>
            </a:r>
            <a:r>
              <a:rPr lang="en-US" sz="2400" dirty="0"/>
              <a:t> to the </a:t>
            </a:r>
            <a:r>
              <a:rPr lang="en-US" sz="2400" dirty="0">
                <a:solidFill>
                  <a:srgbClr val="00B050"/>
                </a:solidFill>
              </a:rPr>
              <a:t>entire body </a:t>
            </a:r>
            <a:r>
              <a:rPr lang="en-US" sz="2400" dirty="0"/>
              <a:t>of your </a:t>
            </a:r>
            <a:r>
              <a:rPr lang="en-US" sz="2400" dirty="0">
                <a:solidFill>
                  <a:srgbClr val="0070C0"/>
                </a:solidFill>
              </a:rPr>
              <a:t>page</a:t>
            </a:r>
          </a:p>
          <a:p>
            <a:pPr marL="342900" indent="-342900">
              <a:buFont typeface="Wingdings" panose="05000000000000000000" pitchFamily="2" charset="2"/>
              <a:buChar char="ü"/>
            </a:pPr>
            <a:r>
              <a:rPr lang="en-US" sz="2400" dirty="0">
                <a:solidFill>
                  <a:srgbClr val="00B050"/>
                </a:solidFill>
              </a:rPr>
              <a:t>Saves</a:t>
            </a:r>
            <a:r>
              <a:rPr lang="en-US" sz="2400" dirty="0"/>
              <a:t> you from manually applying a style to each element</a:t>
            </a:r>
            <a:endParaRPr lang="en-US" sz="2000" dirty="0"/>
          </a:p>
        </p:txBody>
      </p:sp>
      <p:sp>
        <p:nvSpPr>
          <p:cNvPr id="5" name="Slide Number Placeholder 4"/>
          <p:cNvSpPr>
            <a:spLocks noGrp="1"/>
          </p:cNvSpPr>
          <p:nvPr>
            <p:ph type="sldNum" sz="quarter" idx="12"/>
          </p:nvPr>
        </p:nvSpPr>
        <p:spPr/>
        <p:txBody>
          <a:bodyPr>
            <a:normAutofit fontScale="92500" lnSpcReduction="20000"/>
          </a:bodyPr>
          <a:lstStyle/>
          <a:p>
            <a:fld id="{CC76F15A-3445-4ED0-A4DF-DE4BBF06AE1A}" type="slidenum">
              <a:rPr lang="en-US" smtClean="0"/>
              <a:t>28</a:t>
            </a:fld>
            <a:endParaRPr lang="en-US"/>
          </a:p>
        </p:txBody>
      </p:sp>
      <p:sp>
        <p:nvSpPr>
          <p:cNvPr id="9" name="TextBox 8"/>
          <p:cNvSpPr txBox="1"/>
          <p:nvPr/>
        </p:nvSpPr>
        <p:spPr>
          <a:xfrm>
            <a:off x="609600" y="1600200"/>
            <a:ext cx="8153400" cy="1200329"/>
          </a:xfrm>
          <a:prstGeom prst="rect">
            <a:avLst/>
          </a:prstGeom>
          <a:solidFill>
            <a:schemeClr val="tx2">
              <a:lumMod val="20000"/>
              <a:lumOff val="80000"/>
            </a:schemeClr>
          </a:solidFill>
          <a:ln w="19050">
            <a:solidFill>
              <a:schemeClr val="tx1"/>
            </a:solidFill>
          </a:ln>
        </p:spPr>
        <p:txBody>
          <a:bodyPr wrap="square" rtlCol="0">
            <a:spAutoFit/>
          </a:bodyPr>
          <a:lstStyle/>
          <a:p>
            <a:r>
              <a:rPr lang="en-US" dirty="0">
                <a:solidFill>
                  <a:srgbClr val="0070C0"/>
                </a:solidFill>
                <a:latin typeface="Courier New" pitchFamily="49" charset="0"/>
                <a:cs typeface="Courier New" pitchFamily="49" charset="0"/>
              </a:rPr>
              <a:t>body</a:t>
            </a:r>
            <a:r>
              <a:rPr lang="en-US" dirty="0">
                <a:latin typeface="Courier New" pitchFamily="49" charset="0"/>
                <a:cs typeface="Courier New" pitchFamily="49" charset="0"/>
              </a:rPr>
              <a:t> {</a:t>
            </a:r>
          </a:p>
          <a:p>
            <a:r>
              <a:rPr lang="en-US" dirty="0">
                <a:solidFill>
                  <a:srgbClr val="FF0000"/>
                </a:solidFill>
                <a:latin typeface="Courier New" pitchFamily="49" charset="0"/>
                <a:cs typeface="Courier New" pitchFamily="49" charset="0"/>
              </a:rPr>
              <a:t>font-size</a:t>
            </a:r>
            <a:r>
              <a:rPr lang="en-US" dirty="0">
                <a:latin typeface="Courier New" pitchFamily="49" charset="0"/>
                <a:cs typeface="Courier New" pitchFamily="49" charset="0"/>
              </a:rPr>
              <a:t>: 16px;</a:t>
            </a:r>
          </a:p>
          <a:p>
            <a:r>
              <a:rPr lang="en-US" dirty="0">
                <a:latin typeface="Courier New" pitchFamily="49" charset="0"/>
                <a:cs typeface="Courier New" pitchFamily="49" charset="0"/>
              </a:rPr>
              <a:t>}		                                          								  </a:t>
            </a:r>
            <a:r>
              <a:rPr lang="en-US" i="1" dirty="0">
                <a:solidFill>
                  <a:schemeClr val="tx1">
                    <a:lumMod val="50000"/>
                    <a:lumOff val="50000"/>
                  </a:schemeClr>
                </a:solidFill>
                <a:latin typeface="Consolas" pitchFamily="49" charset="0"/>
                <a:cs typeface="Consolas" pitchFamily="49" charset="0"/>
              </a:rPr>
              <a:t>CSS</a:t>
            </a:r>
          </a:p>
        </p:txBody>
      </p:sp>
    </p:spTree>
    <p:extLst>
      <p:ext uri="{BB962C8B-B14F-4D97-AF65-F5344CB8AC3E}">
        <p14:creationId xmlns:p14="http://schemas.microsoft.com/office/powerpoint/2010/main" val="2160091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CSS comments /*…*/</a:t>
            </a:r>
          </a:p>
        </p:txBody>
      </p:sp>
      <p:sp>
        <p:nvSpPr>
          <p:cNvPr id="8" name="Content Placeholder 7"/>
          <p:cNvSpPr>
            <a:spLocks noGrp="1"/>
          </p:cNvSpPr>
          <p:nvPr>
            <p:ph idx="1"/>
          </p:nvPr>
        </p:nvSpPr>
        <p:spPr>
          <a:xfrm>
            <a:off x="640976" y="3657600"/>
            <a:ext cx="8153400" cy="1524000"/>
          </a:xfrm>
        </p:spPr>
        <p:txBody>
          <a:bodyPr>
            <a:normAutofit fontScale="92500" lnSpcReduction="10000"/>
          </a:bodyPr>
          <a:lstStyle/>
          <a:p>
            <a:pPr marL="342900" indent="-342900">
              <a:buFont typeface="Wingdings" panose="05000000000000000000" pitchFamily="2" charset="2"/>
              <a:buChar char="ü"/>
            </a:pPr>
            <a:r>
              <a:rPr lang="en-US" sz="2400" dirty="0"/>
              <a:t>The // single-line comment style is NOT supported in CSS</a:t>
            </a:r>
          </a:p>
          <a:p>
            <a:pPr marL="342900" indent="-342900">
              <a:buFont typeface="Wingdings" panose="05000000000000000000" pitchFamily="2" charset="2"/>
              <a:buChar char="ü"/>
            </a:pPr>
            <a:r>
              <a:rPr lang="en-US" sz="2400" dirty="0"/>
              <a:t>The &lt;!-- ... --&gt; HTML comment style is also NOT supported in CSS</a:t>
            </a:r>
          </a:p>
        </p:txBody>
      </p:sp>
      <p:sp>
        <p:nvSpPr>
          <p:cNvPr id="5" name="Slide Number Placeholder 4"/>
          <p:cNvSpPr>
            <a:spLocks noGrp="1"/>
          </p:cNvSpPr>
          <p:nvPr>
            <p:ph type="sldNum" sz="quarter" idx="12"/>
          </p:nvPr>
        </p:nvSpPr>
        <p:spPr/>
        <p:txBody>
          <a:bodyPr>
            <a:normAutofit fontScale="92500" lnSpcReduction="20000"/>
          </a:bodyPr>
          <a:lstStyle/>
          <a:p>
            <a:fld id="{CC76F15A-3445-4ED0-A4DF-DE4BBF06AE1A}" type="slidenum">
              <a:rPr lang="en-US" smtClean="0"/>
              <a:t>29</a:t>
            </a:fld>
            <a:endParaRPr lang="en-US"/>
          </a:p>
        </p:txBody>
      </p:sp>
      <p:sp>
        <p:nvSpPr>
          <p:cNvPr id="9" name="TextBox 8"/>
          <p:cNvSpPr txBox="1"/>
          <p:nvPr/>
        </p:nvSpPr>
        <p:spPr>
          <a:xfrm>
            <a:off x="609600" y="1600200"/>
            <a:ext cx="8153400" cy="1477328"/>
          </a:xfrm>
          <a:prstGeom prst="rect">
            <a:avLst/>
          </a:prstGeom>
          <a:solidFill>
            <a:schemeClr val="tx2">
              <a:lumMod val="20000"/>
              <a:lumOff val="80000"/>
            </a:schemeClr>
          </a:solidFill>
          <a:ln w="19050">
            <a:solidFill>
              <a:schemeClr val="tx1"/>
            </a:solidFill>
          </a:ln>
        </p:spPr>
        <p:txBody>
          <a:bodyPr wrap="square" rtlCol="0">
            <a:spAutoFit/>
          </a:bodyPr>
          <a:lstStyle/>
          <a:p>
            <a:r>
              <a:rPr lang="en-US" b="1" dirty="0">
                <a:solidFill>
                  <a:srgbClr val="FF0000"/>
                </a:solidFill>
                <a:latin typeface="Courier New" pitchFamily="49" charset="0"/>
                <a:cs typeface="Courier New" pitchFamily="49" charset="0"/>
              </a:rPr>
              <a:t>/*</a:t>
            </a:r>
            <a:r>
              <a:rPr lang="en-US" b="1" dirty="0">
                <a:latin typeface="Courier New" pitchFamily="49" charset="0"/>
                <a:cs typeface="Courier New" pitchFamily="49" charset="0"/>
              </a:rPr>
              <a:t> This is a comment.</a:t>
            </a:r>
          </a:p>
          <a:p>
            <a:r>
              <a:rPr lang="en-US" b="1" dirty="0">
                <a:latin typeface="Courier New" pitchFamily="49" charset="0"/>
                <a:cs typeface="Courier New" pitchFamily="49" charset="0"/>
              </a:rPr>
              <a:t>It can span many lines in the CSS file. </a:t>
            </a:r>
            <a:r>
              <a:rPr lang="en-US" b="1" dirty="0">
                <a:solidFill>
                  <a:srgbClr val="FF0000"/>
                </a:solidFill>
                <a:latin typeface="Courier New" pitchFamily="49" charset="0"/>
                <a:cs typeface="Courier New" pitchFamily="49" charset="0"/>
              </a:rPr>
              <a:t>*/</a:t>
            </a:r>
          </a:p>
          <a:p>
            <a:r>
              <a:rPr lang="en-US" dirty="0">
                <a:latin typeface="Courier New" pitchFamily="49" charset="0"/>
                <a:cs typeface="Courier New" pitchFamily="49" charset="0"/>
              </a:rPr>
              <a:t>p {</a:t>
            </a:r>
          </a:p>
          <a:p>
            <a:r>
              <a:rPr lang="en-US" dirty="0">
                <a:latin typeface="Courier New" pitchFamily="49" charset="0"/>
                <a:cs typeface="Courier New" pitchFamily="49" charset="0"/>
              </a:rPr>
              <a:t>color: red; background-color: aqua;</a:t>
            </a:r>
          </a:p>
          <a:p>
            <a:r>
              <a:rPr lang="en-US" dirty="0">
                <a:latin typeface="Courier New" pitchFamily="49" charset="0"/>
                <a:cs typeface="Courier New" pitchFamily="49" charset="0"/>
              </a:rPr>
              <a:t>} 							        </a:t>
            </a:r>
            <a:r>
              <a:rPr lang="en-US" i="1" dirty="0">
                <a:solidFill>
                  <a:schemeClr val="tx1">
                    <a:lumMod val="50000"/>
                    <a:lumOff val="50000"/>
                  </a:schemeClr>
                </a:solidFill>
                <a:latin typeface="Consolas" pitchFamily="49" charset="0"/>
                <a:cs typeface="Consolas" pitchFamily="49" charset="0"/>
              </a:rPr>
              <a:t>CSS</a:t>
            </a:r>
          </a:p>
        </p:txBody>
      </p:sp>
    </p:spTree>
    <p:extLst>
      <p:ext uri="{BB962C8B-B14F-4D97-AF65-F5344CB8AC3E}">
        <p14:creationId xmlns:p14="http://schemas.microsoft.com/office/powerpoint/2010/main" val="181567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C4E86-C3CA-4837-8E50-82B1B2309EF2}"/>
              </a:ext>
            </a:extLst>
          </p:cNvPr>
          <p:cNvSpPr>
            <a:spLocks noGrp="1"/>
          </p:cNvSpPr>
          <p:nvPr>
            <p:ph type="title"/>
          </p:nvPr>
        </p:nvSpPr>
        <p:spPr/>
        <p:txBody>
          <a:bodyPr/>
          <a:lstStyle/>
          <a:p>
            <a:r>
              <a:rPr lang="en-US" dirty="0"/>
              <a:t>Styling HTML with CSS</a:t>
            </a:r>
            <a:br>
              <a:rPr lang="en-US" dirty="0"/>
            </a:br>
            <a:endParaRPr lang="en-US" dirty="0"/>
          </a:p>
        </p:txBody>
      </p:sp>
      <p:sp>
        <p:nvSpPr>
          <p:cNvPr id="3" name="Content Placeholder 2">
            <a:extLst>
              <a:ext uri="{FF2B5EF4-FFF2-40B4-BE49-F238E27FC236}">
                <a16:creationId xmlns:a16="http://schemas.microsoft.com/office/drawing/2014/main" id="{F97D3268-ACFE-412A-88D1-B3DBE296D4C2}"/>
              </a:ext>
            </a:extLst>
          </p:cNvPr>
          <p:cNvSpPr>
            <a:spLocks noGrp="1"/>
          </p:cNvSpPr>
          <p:nvPr>
            <p:ph idx="1"/>
          </p:nvPr>
        </p:nvSpPr>
        <p:spPr/>
        <p:txBody>
          <a:bodyPr/>
          <a:lstStyle/>
          <a:p>
            <a:pPr marL="342900" indent="-342900">
              <a:buFont typeface="Arial" panose="020B0604020202020204" pitchFamily="34" charset="0"/>
              <a:buChar char="•"/>
            </a:pPr>
            <a:r>
              <a:rPr lang="en-US" dirty="0">
                <a:solidFill>
                  <a:srgbClr val="FF0000"/>
                </a:solidFill>
              </a:rPr>
              <a:t>CSS</a:t>
            </a:r>
            <a:r>
              <a:rPr lang="en-US" b="0" dirty="0"/>
              <a:t> </a:t>
            </a:r>
            <a:r>
              <a:rPr lang="en-US" b="0" dirty="0">
                <a:solidFill>
                  <a:srgbClr val="00B050"/>
                </a:solidFill>
              </a:rPr>
              <a:t>stands</a:t>
            </a:r>
            <a:r>
              <a:rPr lang="en-US" b="0" dirty="0"/>
              <a:t> for </a:t>
            </a:r>
            <a:r>
              <a:rPr lang="en-US" dirty="0">
                <a:solidFill>
                  <a:srgbClr val="FF0000"/>
                </a:solidFill>
              </a:rPr>
              <a:t>C</a:t>
            </a:r>
            <a:r>
              <a:rPr lang="en-US" b="0" dirty="0"/>
              <a:t>ascading </a:t>
            </a:r>
            <a:r>
              <a:rPr lang="en-US" dirty="0">
                <a:solidFill>
                  <a:srgbClr val="0070C0"/>
                </a:solidFill>
              </a:rPr>
              <a:t>S</a:t>
            </a:r>
            <a:r>
              <a:rPr lang="en-US" b="0" dirty="0"/>
              <a:t>tyle </a:t>
            </a:r>
            <a:r>
              <a:rPr lang="en-US" dirty="0">
                <a:solidFill>
                  <a:srgbClr val="002060"/>
                </a:solidFill>
              </a:rPr>
              <a:t>S</a:t>
            </a:r>
            <a:r>
              <a:rPr lang="en-US" b="0" dirty="0"/>
              <a:t>heets.</a:t>
            </a:r>
          </a:p>
          <a:p>
            <a:pPr marL="342900" indent="-342900">
              <a:buFont typeface="Arial" panose="020B0604020202020204" pitchFamily="34" charset="0"/>
              <a:buChar char="•"/>
            </a:pPr>
            <a:r>
              <a:rPr lang="en-US" dirty="0">
                <a:solidFill>
                  <a:srgbClr val="FF0000"/>
                </a:solidFill>
              </a:rPr>
              <a:t>CSS</a:t>
            </a:r>
            <a:r>
              <a:rPr lang="en-US" b="0" dirty="0"/>
              <a:t> </a:t>
            </a:r>
            <a:r>
              <a:rPr lang="en-US" b="0" dirty="0">
                <a:solidFill>
                  <a:srgbClr val="00B050"/>
                </a:solidFill>
              </a:rPr>
              <a:t>describes</a:t>
            </a:r>
            <a:r>
              <a:rPr lang="en-US" b="0" dirty="0"/>
              <a:t> </a:t>
            </a:r>
            <a:r>
              <a:rPr lang="en-US" dirty="0">
                <a:solidFill>
                  <a:srgbClr val="0070C0"/>
                </a:solidFill>
              </a:rPr>
              <a:t>how</a:t>
            </a:r>
            <a:r>
              <a:rPr lang="en-US" dirty="0"/>
              <a:t> </a:t>
            </a:r>
            <a:r>
              <a:rPr lang="en-US" dirty="0">
                <a:solidFill>
                  <a:srgbClr val="FF0000"/>
                </a:solidFill>
              </a:rPr>
              <a:t>HTML</a:t>
            </a:r>
            <a:r>
              <a:rPr lang="en-US" dirty="0"/>
              <a:t> </a:t>
            </a:r>
            <a:r>
              <a:rPr lang="en-US" dirty="0">
                <a:solidFill>
                  <a:srgbClr val="7030A0"/>
                </a:solidFill>
              </a:rPr>
              <a:t>elements</a:t>
            </a:r>
            <a:r>
              <a:rPr lang="en-US" dirty="0"/>
              <a:t> are to be </a:t>
            </a:r>
            <a:r>
              <a:rPr lang="en-US" dirty="0">
                <a:solidFill>
                  <a:srgbClr val="0070C0"/>
                </a:solidFill>
              </a:rPr>
              <a:t>displayed</a:t>
            </a:r>
            <a:r>
              <a:rPr lang="en-US" dirty="0"/>
              <a:t> on </a:t>
            </a:r>
            <a:r>
              <a:rPr lang="en-US" dirty="0">
                <a:solidFill>
                  <a:srgbClr val="7030A0"/>
                </a:solidFill>
              </a:rPr>
              <a:t>screen</a:t>
            </a:r>
            <a:r>
              <a:rPr lang="en-US" dirty="0"/>
              <a:t>, </a:t>
            </a:r>
            <a:r>
              <a:rPr lang="en-US" dirty="0">
                <a:solidFill>
                  <a:srgbClr val="7030A0"/>
                </a:solidFill>
              </a:rPr>
              <a:t>paper</a:t>
            </a:r>
            <a:r>
              <a:rPr lang="en-US" dirty="0"/>
              <a:t>, or in </a:t>
            </a:r>
            <a:r>
              <a:rPr lang="en-US" dirty="0">
                <a:solidFill>
                  <a:srgbClr val="7030A0"/>
                </a:solidFill>
              </a:rPr>
              <a:t>other media</a:t>
            </a:r>
            <a:r>
              <a:rPr lang="en-US" b="0" dirty="0"/>
              <a:t>.</a:t>
            </a:r>
          </a:p>
          <a:p>
            <a:pPr marL="342900" indent="-342900">
              <a:buFont typeface="Arial" panose="020B0604020202020204" pitchFamily="34" charset="0"/>
              <a:buChar char="•"/>
            </a:pPr>
            <a:r>
              <a:rPr lang="en-US" dirty="0">
                <a:solidFill>
                  <a:srgbClr val="FF0000"/>
                </a:solidFill>
              </a:rPr>
              <a:t>CSS</a:t>
            </a:r>
            <a:r>
              <a:rPr lang="en-US" b="0" dirty="0"/>
              <a:t> </a:t>
            </a:r>
            <a:r>
              <a:rPr lang="en-US" u="sng" dirty="0"/>
              <a:t>saves a lot of work</a:t>
            </a:r>
            <a:r>
              <a:rPr lang="en-US" b="0" dirty="0"/>
              <a:t>. It can </a:t>
            </a:r>
            <a:r>
              <a:rPr lang="en-US" b="0" dirty="0">
                <a:solidFill>
                  <a:srgbClr val="0070C0"/>
                </a:solidFill>
              </a:rPr>
              <a:t>control</a:t>
            </a:r>
            <a:r>
              <a:rPr lang="en-US" b="0" dirty="0"/>
              <a:t> the </a:t>
            </a:r>
            <a:r>
              <a:rPr lang="en-US" b="0" dirty="0">
                <a:solidFill>
                  <a:srgbClr val="0070C0"/>
                </a:solidFill>
              </a:rPr>
              <a:t>layout of multiple web pages</a:t>
            </a:r>
            <a:r>
              <a:rPr lang="en-US" b="0" dirty="0"/>
              <a:t> </a:t>
            </a:r>
            <a:r>
              <a:rPr lang="en-US" b="0" dirty="0">
                <a:solidFill>
                  <a:srgbClr val="7030A0"/>
                </a:solidFill>
              </a:rPr>
              <a:t>all at once</a:t>
            </a:r>
            <a:r>
              <a:rPr lang="en-US" b="0" dirty="0"/>
              <a:t>.</a:t>
            </a:r>
          </a:p>
          <a:p>
            <a:pPr marL="342900" indent="-342900">
              <a:buFont typeface="Arial" panose="020B0604020202020204" pitchFamily="34" charset="0"/>
              <a:buChar char="•"/>
            </a:pPr>
            <a:r>
              <a:rPr lang="en-US" b="0" dirty="0"/>
              <a:t>The </a:t>
            </a:r>
            <a:r>
              <a:rPr lang="en-US" b="0" dirty="0">
                <a:solidFill>
                  <a:srgbClr val="FF0000"/>
                </a:solidFill>
              </a:rPr>
              <a:t>most common way</a:t>
            </a:r>
            <a:r>
              <a:rPr lang="en-US" b="0" dirty="0"/>
              <a:t> to </a:t>
            </a:r>
            <a:r>
              <a:rPr lang="en-US" b="0" dirty="0">
                <a:solidFill>
                  <a:srgbClr val="00B050"/>
                </a:solidFill>
              </a:rPr>
              <a:t>add</a:t>
            </a:r>
            <a:r>
              <a:rPr lang="en-US" b="0" dirty="0"/>
              <a:t> </a:t>
            </a:r>
            <a:r>
              <a:rPr lang="en-US" dirty="0">
                <a:solidFill>
                  <a:srgbClr val="FF0000"/>
                </a:solidFill>
              </a:rPr>
              <a:t>CSS</a:t>
            </a:r>
            <a:r>
              <a:rPr lang="en-US" b="0" dirty="0"/>
              <a:t>, is to </a:t>
            </a:r>
            <a:r>
              <a:rPr lang="en-US" b="0" dirty="0">
                <a:solidFill>
                  <a:srgbClr val="00B050"/>
                </a:solidFill>
              </a:rPr>
              <a:t>keep</a:t>
            </a:r>
            <a:r>
              <a:rPr lang="en-US" b="0" dirty="0"/>
              <a:t> </a:t>
            </a:r>
            <a:r>
              <a:rPr lang="en-US" b="0" u="sng" dirty="0"/>
              <a:t>the styles in </a:t>
            </a:r>
            <a:r>
              <a:rPr lang="en-US" b="0" u="sng" dirty="0">
                <a:solidFill>
                  <a:srgbClr val="7030A0"/>
                </a:solidFill>
              </a:rPr>
              <a:t>separate</a:t>
            </a:r>
            <a:r>
              <a:rPr lang="en-US" b="0" dirty="0"/>
              <a:t> </a:t>
            </a:r>
            <a:r>
              <a:rPr lang="en-US" dirty="0">
                <a:solidFill>
                  <a:srgbClr val="FF0000"/>
                </a:solidFill>
              </a:rPr>
              <a:t>CSS</a:t>
            </a:r>
            <a:r>
              <a:rPr lang="en-US" b="0" dirty="0"/>
              <a:t> files.</a:t>
            </a:r>
            <a:endParaRPr lang="en-US" dirty="0"/>
          </a:p>
        </p:txBody>
      </p:sp>
      <p:sp>
        <p:nvSpPr>
          <p:cNvPr id="4" name="Slide Number Placeholder 3">
            <a:extLst>
              <a:ext uri="{FF2B5EF4-FFF2-40B4-BE49-F238E27FC236}">
                <a16:creationId xmlns:a16="http://schemas.microsoft.com/office/drawing/2014/main" id="{1722D254-09E6-423C-8057-89320F736D84}"/>
              </a:ext>
            </a:extLst>
          </p:cNvPr>
          <p:cNvSpPr>
            <a:spLocks noGrp="1"/>
          </p:cNvSpPr>
          <p:nvPr>
            <p:ph type="sldNum" sz="quarter" idx="12"/>
          </p:nvPr>
        </p:nvSpPr>
        <p:spPr/>
        <p:txBody>
          <a:bodyPr/>
          <a:lstStyle/>
          <a:p>
            <a:fld id="{F56B81A7-7EBE-4055-A988-4EA163496A0A}" type="slidenum">
              <a:rPr lang="en-US" smtClean="0"/>
              <a:t>3</a:t>
            </a:fld>
            <a:endParaRPr lang="en-US"/>
          </a:p>
        </p:txBody>
      </p:sp>
    </p:spTree>
    <p:extLst>
      <p:ext uri="{BB962C8B-B14F-4D97-AF65-F5344CB8AC3E}">
        <p14:creationId xmlns:p14="http://schemas.microsoft.com/office/powerpoint/2010/main" val="37114225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70C0"/>
                </a:solidFill>
              </a:rPr>
              <a:t>Grouping</a:t>
            </a:r>
            <a:r>
              <a:rPr lang="en-US" dirty="0"/>
              <a:t> styles</a:t>
            </a:r>
          </a:p>
        </p:txBody>
      </p:sp>
      <p:sp>
        <p:nvSpPr>
          <p:cNvPr id="8" name="Content Placeholder 7"/>
          <p:cNvSpPr>
            <a:spLocks noGrp="1"/>
          </p:cNvSpPr>
          <p:nvPr>
            <p:ph idx="1"/>
          </p:nvPr>
        </p:nvSpPr>
        <p:spPr>
          <a:xfrm>
            <a:off x="640976" y="5029200"/>
            <a:ext cx="8153400" cy="1524000"/>
          </a:xfrm>
        </p:spPr>
        <p:txBody>
          <a:bodyPr/>
          <a:lstStyle/>
          <a:p>
            <a:r>
              <a:rPr lang="en-US" sz="2400" dirty="0"/>
              <a:t>A </a:t>
            </a:r>
            <a:r>
              <a:rPr lang="en-US" sz="2400" dirty="0">
                <a:solidFill>
                  <a:srgbClr val="0070C0"/>
                </a:solidFill>
              </a:rPr>
              <a:t>style</a:t>
            </a:r>
            <a:r>
              <a:rPr lang="en-US" sz="2400" dirty="0"/>
              <a:t> can select </a:t>
            </a:r>
            <a:r>
              <a:rPr lang="en-US" sz="2400" dirty="0">
                <a:solidFill>
                  <a:srgbClr val="0070C0"/>
                </a:solidFill>
              </a:rPr>
              <a:t>multiple</a:t>
            </a:r>
            <a:r>
              <a:rPr lang="en-US" sz="2400" dirty="0"/>
              <a:t> elements </a:t>
            </a:r>
            <a:r>
              <a:rPr lang="en-US" sz="2400" dirty="0">
                <a:solidFill>
                  <a:srgbClr val="0070C0"/>
                </a:solidFill>
              </a:rPr>
              <a:t>separated</a:t>
            </a:r>
            <a:r>
              <a:rPr lang="en-US" sz="2400" dirty="0"/>
              <a:t> by </a:t>
            </a:r>
            <a:r>
              <a:rPr lang="en-US" sz="2400" dirty="0">
                <a:solidFill>
                  <a:srgbClr val="FF0000"/>
                </a:solidFill>
              </a:rPr>
              <a:t>commas</a:t>
            </a:r>
          </a:p>
          <a:p>
            <a:r>
              <a:rPr lang="en-US" sz="2400" dirty="0"/>
              <a:t>The individual elements can also have their own styles </a:t>
            </a:r>
          </a:p>
        </p:txBody>
      </p:sp>
      <p:sp>
        <p:nvSpPr>
          <p:cNvPr id="5" name="Slide Number Placeholder 4"/>
          <p:cNvSpPr>
            <a:spLocks noGrp="1"/>
          </p:cNvSpPr>
          <p:nvPr>
            <p:ph type="sldNum" sz="quarter" idx="12"/>
          </p:nvPr>
        </p:nvSpPr>
        <p:spPr/>
        <p:txBody>
          <a:bodyPr>
            <a:normAutofit fontScale="92500" lnSpcReduction="20000"/>
          </a:bodyPr>
          <a:lstStyle/>
          <a:p>
            <a:fld id="{CC76F15A-3445-4ED0-A4DF-DE4BBF06AE1A}" type="slidenum">
              <a:rPr lang="en-US" smtClean="0"/>
              <a:t>30</a:t>
            </a:fld>
            <a:endParaRPr lang="en-US"/>
          </a:p>
        </p:txBody>
      </p:sp>
      <p:sp>
        <p:nvSpPr>
          <p:cNvPr id="9" name="TextBox 8"/>
          <p:cNvSpPr txBox="1"/>
          <p:nvPr/>
        </p:nvSpPr>
        <p:spPr>
          <a:xfrm>
            <a:off x="609600" y="1600200"/>
            <a:ext cx="8153400" cy="1754326"/>
          </a:xfrm>
          <a:prstGeom prst="rect">
            <a:avLst/>
          </a:prstGeom>
          <a:solidFill>
            <a:schemeClr val="tx2">
              <a:lumMod val="20000"/>
              <a:lumOff val="80000"/>
            </a:schemeClr>
          </a:solidFill>
          <a:ln w="19050">
            <a:solidFill>
              <a:schemeClr val="tx1"/>
            </a:solidFill>
          </a:ln>
        </p:spPr>
        <p:txBody>
          <a:bodyPr wrap="square" rtlCol="0">
            <a:spAutoFit/>
          </a:bodyPr>
          <a:lstStyle/>
          <a:p>
            <a:r>
              <a:rPr lang="en-US" dirty="0">
                <a:latin typeface="Courier New" pitchFamily="49" charset="0"/>
                <a:cs typeface="Courier New" pitchFamily="49" charset="0"/>
              </a:rPr>
              <a:t>p</a:t>
            </a:r>
            <a:r>
              <a:rPr lang="en-US" b="1" dirty="0">
                <a:latin typeface="Courier New" pitchFamily="49" charset="0"/>
                <a:cs typeface="Courier New" pitchFamily="49" charset="0"/>
              </a:rPr>
              <a:t>, h1, h2 </a:t>
            </a:r>
            <a:r>
              <a:rPr lang="en-US" dirty="0">
                <a:latin typeface="Courier New" pitchFamily="49" charset="0"/>
                <a:cs typeface="Courier New" pitchFamily="49" charset="0"/>
              </a:rPr>
              <a:t>{</a:t>
            </a:r>
          </a:p>
          <a:p>
            <a:r>
              <a:rPr lang="en-US" dirty="0">
                <a:latin typeface="Courier New" pitchFamily="49" charset="0"/>
                <a:cs typeface="Courier New" pitchFamily="49" charset="0"/>
              </a:rPr>
              <a:t>color: green;</a:t>
            </a:r>
          </a:p>
          <a:p>
            <a:r>
              <a:rPr lang="en-US" dirty="0">
                <a:latin typeface="Courier New" pitchFamily="49" charset="0"/>
                <a:cs typeface="Courier New" pitchFamily="49" charset="0"/>
              </a:rPr>
              <a:t>}</a:t>
            </a:r>
          </a:p>
          <a:p>
            <a:r>
              <a:rPr lang="en-US" dirty="0">
                <a:latin typeface="Courier New" pitchFamily="49" charset="0"/>
                <a:cs typeface="Courier New" pitchFamily="49" charset="0"/>
              </a:rPr>
              <a:t>h2 {</a:t>
            </a:r>
          </a:p>
          <a:p>
            <a:r>
              <a:rPr lang="en-US" dirty="0">
                <a:latin typeface="Courier New" pitchFamily="49" charset="0"/>
                <a:cs typeface="Courier New" pitchFamily="49" charset="0"/>
              </a:rPr>
              <a:t>background-color: yellow;</a:t>
            </a:r>
          </a:p>
          <a:p>
            <a:r>
              <a:rPr lang="en-US" dirty="0">
                <a:latin typeface="Courier New" pitchFamily="49" charset="0"/>
                <a:cs typeface="Courier New" pitchFamily="49" charset="0"/>
              </a:rPr>
              <a:t>}							        </a:t>
            </a:r>
            <a:r>
              <a:rPr lang="en-US" i="1" dirty="0">
                <a:solidFill>
                  <a:schemeClr val="tx1">
                    <a:lumMod val="50000"/>
                    <a:lumOff val="50000"/>
                  </a:schemeClr>
                </a:solidFill>
                <a:latin typeface="Consolas" pitchFamily="49" charset="0"/>
                <a:cs typeface="Consolas" pitchFamily="49" charset="0"/>
              </a:rPr>
              <a:t>CSS</a:t>
            </a:r>
          </a:p>
        </p:txBody>
      </p:sp>
      <p:sp>
        <p:nvSpPr>
          <p:cNvPr id="7" name="TextBox 6"/>
          <p:cNvSpPr txBox="1"/>
          <p:nvPr/>
        </p:nvSpPr>
        <p:spPr>
          <a:xfrm>
            <a:off x="587188" y="3505200"/>
            <a:ext cx="8153400" cy="1261884"/>
          </a:xfrm>
          <a:prstGeom prst="rect">
            <a:avLst/>
          </a:prstGeom>
          <a:solidFill>
            <a:schemeClr val="bg1"/>
          </a:solidFill>
          <a:ln w="19050">
            <a:solidFill>
              <a:schemeClr val="tx1"/>
            </a:solidFill>
          </a:ln>
        </p:spPr>
        <p:txBody>
          <a:bodyPr wrap="square" rtlCol="0">
            <a:spAutoFit/>
          </a:bodyPr>
          <a:lstStyle/>
          <a:p>
            <a:r>
              <a:rPr lang="en-US" sz="2000" dirty="0">
                <a:solidFill>
                  <a:schemeClr val="accent5">
                    <a:lumMod val="50000"/>
                  </a:schemeClr>
                </a:solidFill>
                <a:latin typeface="Times New Roman" pitchFamily="18" charset="0"/>
                <a:cs typeface="Times New Roman" pitchFamily="18" charset="0"/>
              </a:rPr>
              <a:t>This paragraph uses the above style.</a:t>
            </a:r>
          </a:p>
          <a:p>
            <a:endParaRPr lang="en-US" sz="2000" dirty="0"/>
          </a:p>
          <a:p>
            <a:endParaRPr lang="en-US" i="1" dirty="0">
              <a:solidFill>
                <a:schemeClr val="tx1">
                  <a:lumMod val="50000"/>
                  <a:lumOff val="50000"/>
                </a:schemeClr>
              </a:solidFill>
              <a:latin typeface="Consolas" pitchFamily="49" charset="0"/>
              <a:cs typeface="Consolas" pitchFamily="49" charset="0"/>
            </a:endParaRPr>
          </a:p>
          <a:p>
            <a:r>
              <a:rPr lang="en-US" i="1" dirty="0">
                <a:solidFill>
                  <a:schemeClr val="tx1">
                    <a:lumMod val="50000"/>
                    <a:lumOff val="50000"/>
                  </a:schemeClr>
                </a:solidFill>
                <a:latin typeface="Consolas" pitchFamily="49" charset="0"/>
                <a:cs typeface="Consolas" pitchFamily="49" charset="0"/>
              </a:rPr>
              <a:t>							      output</a:t>
            </a:r>
          </a:p>
        </p:txBody>
      </p:sp>
      <p:sp>
        <p:nvSpPr>
          <p:cNvPr id="3" name="Rectangle 2"/>
          <p:cNvSpPr/>
          <p:nvPr/>
        </p:nvSpPr>
        <p:spPr>
          <a:xfrm>
            <a:off x="609600" y="3962400"/>
            <a:ext cx="8130988" cy="338554"/>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accent5">
                    <a:lumMod val="50000"/>
                  </a:schemeClr>
                </a:solidFill>
                <a:latin typeface="Times New Roman" pitchFamily="18" charset="0"/>
                <a:cs typeface="Times New Roman" pitchFamily="18" charset="0"/>
              </a:rPr>
              <a:t>This h2 uses the above styles.</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41603145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rgbClr val="0070C0"/>
                </a:solidFill>
                <a:highlight>
                  <a:srgbClr val="800000"/>
                </a:highlight>
              </a:rPr>
              <a:t>Descendant</a:t>
            </a:r>
            <a:r>
              <a:rPr lang="en-US" sz="3200" dirty="0">
                <a:highlight>
                  <a:srgbClr val="800000"/>
                </a:highlight>
              </a:rPr>
              <a:t> (</a:t>
            </a:r>
            <a:r>
              <a:rPr lang="en-US" sz="3200" dirty="0">
                <a:solidFill>
                  <a:srgbClr val="00B050"/>
                </a:solidFill>
                <a:highlight>
                  <a:srgbClr val="800000"/>
                </a:highlight>
              </a:rPr>
              <a:t>nested</a:t>
            </a:r>
            <a:r>
              <a:rPr lang="en-US" sz="3200" dirty="0">
                <a:highlight>
                  <a:srgbClr val="800000"/>
                </a:highlight>
              </a:rPr>
              <a:t>) selector</a:t>
            </a:r>
            <a:endParaRPr lang="ar-JO" dirty="0">
              <a:highlight>
                <a:srgbClr val="800000"/>
              </a:highlight>
            </a:endParaRPr>
          </a:p>
        </p:txBody>
      </p:sp>
      <p:sp>
        <p:nvSpPr>
          <p:cNvPr id="3" name="Content Placeholder 2"/>
          <p:cNvSpPr>
            <a:spLocks noGrp="1"/>
          </p:cNvSpPr>
          <p:nvPr>
            <p:ph idx="1"/>
          </p:nvPr>
        </p:nvSpPr>
        <p:spPr/>
        <p:txBody>
          <a:bodyPr>
            <a:normAutofit/>
          </a:bodyPr>
          <a:lstStyle/>
          <a:p>
            <a:pPr marL="342900" indent="-342900">
              <a:buFont typeface="Wingdings" panose="05000000000000000000" pitchFamily="2" charset="2"/>
              <a:buChar char="ü"/>
            </a:pPr>
            <a:r>
              <a:rPr lang="en-US" sz="2400" b="0" dirty="0">
                <a:solidFill>
                  <a:srgbClr val="0070C0"/>
                </a:solidFill>
              </a:rPr>
              <a:t>Syntax</a:t>
            </a:r>
            <a:r>
              <a:rPr lang="en-US" sz="2400" b="0" dirty="0"/>
              <a:t> is </a:t>
            </a:r>
            <a:r>
              <a:rPr lang="en-US" sz="2400" b="0" dirty="0">
                <a:solidFill>
                  <a:srgbClr val="0070C0"/>
                </a:solidFill>
              </a:rPr>
              <a:t>similar</a:t>
            </a:r>
            <a:r>
              <a:rPr lang="en-US" sz="2400" b="0" dirty="0"/>
              <a:t> to the example of </a:t>
            </a:r>
            <a:r>
              <a:rPr lang="en-US" sz="2400" b="0" dirty="0">
                <a:solidFill>
                  <a:srgbClr val="0070C0"/>
                </a:solidFill>
              </a:rPr>
              <a:t>grouping</a:t>
            </a:r>
            <a:r>
              <a:rPr lang="en-US" sz="2400" b="0" dirty="0"/>
              <a:t> </a:t>
            </a:r>
            <a:r>
              <a:rPr lang="en-US" sz="2400" b="0" dirty="0">
                <a:solidFill>
                  <a:srgbClr val="0070C0"/>
                </a:solidFill>
              </a:rPr>
              <a:t>selectors</a:t>
            </a:r>
            <a:r>
              <a:rPr lang="en-US" sz="2400" b="0" dirty="0"/>
              <a:t>—</a:t>
            </a:r>
            <a:r>
              <a:rPr lang="en-US" sz="2400" b="0" dirty="0">
                <a:solidFill>
                  <a:srgbClr val="FF0000"/>
                </a:solidFill>
              </a:rPr>
              <a:t>but</a:t>
            </a:r>
            <a:r>
              <a:rPr lang="en-US" sz="2400" b="0" dirty="0"/>
              <a:t> </a:t>
            </a:r>
            <a:r>
              <a:rPr lang="en-US" sz="2400" dirty="0"/>
              <a:t>without the commas</a:t>
            </a:r>
          </a:p>
          <a:p>
            <a:pPr marL="342900" indent="-342900">
              <a:buFont typeface="Arial" panose="020B0604020202020204" pitchFamily="34" charset="0"/>
              <a:buChar char="•"/>
            </a:pPr>
            <a:r>
              <a:rPr lang="en-US" sz="2400" b="0" dirty="0"/>
              <a:t>Selects all elements that correspond to the “nested” structure specified by the selector</a:t>
            </a:r>
          </a:p>
          <a:p>
            <a:pPr lvl="1"/>
            <a:endParaRPr lang="en-US" dirty="0"/>
          </a:p>
          <a:p>
            <a:pPr lvl="1"/>
            <a:endParaRPr lang="en-US" dirty="0"/>
          </a:p>
          <a:p>
            <a:pPr marL="342900" indent="-342900">
              <a:buFont typeface="Arial" panose="020B0604020202020204" pitchFamily="34" charset="0"/>
              <a:buChar char="•"/>
            </a:pPr>
            <a:endParaRPr lang="en-US" b="0" dirty="0">
              <a:solidFill>
                <a:srgbClr val="00B050"/>
              </a:solidFill>
            </a:endParaRPr>
          </a:p>
          <a:p>
            <a:pPr marL="342900" indent="-342900">
              <a:buFont typeface="Arial" panose="020B0604020202020204" pitchFamily="34" charset="0"/>
              <a:buChar char="•"/>
            </a:pPr>
            <a:r>
              <a:rPr lang="en-US" b="0" dirty="0">
                <a:solidFill>
                  <a:srgbClr val="00B050"/>
                </a:solidFill>
              </a:rPr>
              <a:t>E.g</a:t>
            </a:r>
            <a:r>
              <a:rPr lang="en-US" b="0" dirty="0"/>
              <a:t>., the above style will apply to </a:t>
            </a:r>
            <a:r>
              <a:rPr lang="en-US" b="0" dirty="0">
                <a:solidFill>
                  <a:srgbClr val="FF0000"/>
                </a:solidFill>
              </a:rPr>
              <a:t>any</a:t>
            </a:r>
            <a:r>
              <a:rPr lang="en-US" b="0" dirty="0"/>
              <a:t> &lt;strong&gt; HTML tag that lies </a:t>
            </a:r>
            <a:r>
              <a:rPr lang="en-US" b="0" dirty="0">
                <a:solidFill>
                  <a:srgbClr val="FF0000"/>
                </a:solidFill>
              </a:rPr>
              <a:t>within </a:t>
            </a:r>
            <a:r>
              <a:rPr lang="en-US" b="0" dirty="0"/>
              <a:t>an &lt;a&gt; tag that lies within an &lt;li&gt; tag that lies </a:t>
            </a:r>
            <a:r>
              <a:rPr lang="en-US" b="0" dirty="0">
                <a:solidFill>
                  <a:srgbClr val="FF0000"/>
                </a:solidFill>
              </a:rPr>
              <a:t>within </a:t>
            </a:r>
            <a:r>
              <a:rPr lang="en-US" b="0" dirty="0"/>
              <a:t>a &lt;</a:t>
            </a:r>
            <a:r>
              <a:rPr lang="en-US" b="0" dirty="0" err="1"/>
              <a:t>ul</a:t>
            </a:r>
            <a:r>
              <a:rPr lang="en-US" b="0" dirty="0"/>
              <a:t>&gt; tag</a:t>
            </a:r>
          </a:p>
          <a:p>
            <a:endParaRPr lang="en-US" sz="2400" dirty="0"/>
          </a:p>
          <a:p>
            <a:endParaRPr lang="ar-JO" dirty="0"/>
          </a:p>
        </p:txBody>
      </p:sp>
      <p:sp>
        <p:nvSpPr>
          <p:cNvPr id="4" name="Slide Number Placeholder 3"/>
          <p:cNvSpPr>
            <a:spLocks noGrp="1"/>
          </p:cNvSpPr>
          <p:nvPr>
            <p:ph type="sldNum" sz="quarter" idx="12"/>
          </p:nvPr>
        </p:nvSpPr>
        <p:spPr/>
        <p:txBody>
          <a:bodyPr/>
          <a:lstStyle/>
          <a:p>
            <a:fld id="{F56B81A7-7EBE-4055-A988-4EA163496A0A}" type="slidenum">
              <a:rPr lang="en-US" smtClean="0"/>
              <a:t>31</a:t>
            </a:fld>
            <a:endParaRPr lang="en-US"/>
          </a:p>
        </p:txBody>
      </p:sp>
      <p:sp>
        <p:nvSpPr>
          <p:cNvPr id="5" name="TextBox 4">
            <a:extLst>
              <a:ext uri="{FF2B5EF4-FFF2-40B4-BE49-F238E27FC236}">
                <a16:creationId xmlns:a16="http://schemas.microsoft.com/office/drawing/2014/main" id="{2BAC6DC2-ECB9-47B0-A3A8-946560251DC3}"/>
              </a:ext>
            </a:extLst>
          </p:cNvPr>
          <p:cNvSpPr txBox="1"/>
          <p:nvPr/>
        </p:nvSpPr>
        <p:spPr>
          <a:xfrm>
            <a:off x="762000" y="3657600"/>
            <a:ext cx="7620000" cy="646331"/>
          </a:xfrm>
          <a:prstGeom prst="rect">
            <a:avLst/>
          </a:prstGeom>
          <a:solidFill>
            <a:schemeClr val="tx2">
              <a:lumMod val="20000"/>
              <a:lumOff val="80000"/>
            </a:schemeClr>
          </a:solidFill>
          <a:ln w="19050">
            <a:solidFill>
              <a:schemeClr val="tx1"/>
            </a:solidFill>
          </a:ln>
        </p:spPr>
        <p:txBody>
          <a:bodyPr wrap="square" rtlCol="0">
            <a:spAutoFit/>
          </a:bodyPr>
          <a:lstStyle/>
          <a:p>
            <a:r>
              <a:rPr lang="en-US" dirty="0" err="1">
                <a:latin typeface="Courier"/>
                <a:cs typeface="Courier"/>
              </a:rPr>
              <a:t>ul</a:t>
            </a:r>
            <a:r>
              <a:rPr lang="en-US" dirty="0">
                <a:latin typeface="Courier"/>
                <a:cs typeface="Courier"/>
              </a:rPr>
              <a:t> li a strong{</a:t>
            </a:r>
            <a:r>
              <a:rPr lang="en-US" dirty="0" err="1">
                <a:latin typeface="Courier"/>
                <a:cs typeface="Courier"/>
              </a:rPr>
              <a:t>color:green</a:t>
            </a:r>
            <a:r>
              <a:rPr lang="en-US" dirty="0">
                <a:latin typeface="Courier"/>
                <a:cs typeface="Courier"/>
              </a:rPr>
              <a:t>;} </a:t>
            </a:r>
            <a:r>
              <a:rPr lang="en-US" dirty="0">
                <a:latin typeface="Courier New" pitchFamily="49" charset="0"/>
                <a:cs typeface="Courier New" pitchFamily="49" charset="0"/>
              </a:rPr>
              <a:t>				        </a:t>
            </a:r>
            <a:r>
              <a:rPr lang="en-US" i="1" dirty="0">
                <a:solidFill>
                  <a:schemeClr val="tx1">
                    <a:lumMod val="50000"/>
                    <a:lumOff val="50000"/>
                  </a:schemeClr>
                </a:solidFill>
                <a:latin typeface="Consolas" pitchFamily="49" charset="0"/>
                <a:cs typeface="Consolas" pitchFamily="49" charset="0"/>
              </a:rPr>
              <a:t>CSS</a:t>
            </a:r>
          </a:p>
        </p:txBody>
      </p:sp>
    </p:spTree>
    <p:extLst>
      <p:ext uri="{BB962C8B-B14F-4D97-AF65-F5344CB8AC3E}">
        <p14:creationId xmlns:p14="http://schemas.microsoft.com/office/powerpoint/2010/main" val="41703801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145D2-E08C-437A-BD2B-50BD60F04507}"/>
              </a:ext>
            </a:extLst>
          </p:cNvPr>
          <p:cNvSpPr>
            <a:spLocks noGrp="1"/>
          </p:cNvSpPr>
          <p:nvPr>
            <p:ph type="title"/>
          </p:nvPr>
        </p:nvSpPr>
        <p:spPr>
          <a:xfrm>
            <a:off x="476441" y="190500"/>
            <a:ext cx="7620000" cy="1371600"/>
          </a:xfrm>
        </p:spPr>
        <p:txBody>
          <a:bodyPr/>
          <a:lstStyle/>
          <a:p>
            <a:r>
              <a:rPr lang="en-US" dirty="0"/>
              <a:t>CSS </a:t>
            </a:r>
            <a:r>
              <a:rPr lang="en-US" dirty="0">
                <a:solidFill>
                  <a:srgbClr val="0070C0"/>
                </a:solidFill>
              </a:rPr>
              <a:t>Example</a:t>
            </a:r>
          </a:p>
        </p:txBody>
      </p:sp>
      <p:sp>
        <p:nvSpPr>
          <p:cNvPr id="3" name="Content Placeholder 2">
            <a:extLst>
              <a:ext uri="{FF2B5EF4-FFF2-40B4-BE49-F238E27FC236}">
                <a16:creationId xmlns:a16="http://schemas.microsoft.com/office/drawing/2014/main" id="{92AB175D-5666-4A38-93EB-1F007A9C6F7A}"/>
              </a:ext>
            </a:extLst>
          </p:cNvPr>
          <p:cNvSpPr>
            <a:spLocks noGrp="1"/>
          </p:cNvSpPr>
          <p:nvPr>
            <p:ph idx="1"/>
          </p:nvPr>
        </p:nvSpPr>
        <p:spPr/>
        <p:txBody>
          <a:bodyPr/>
          <a:lstStyle/>
          <a:p>
            <a:r>
              <a:rPr lang="en-US" dirty="0"/>
              <a:t>Example.html			        style.css</a:t>
            </a:r>
          </a:p>
        </p:txBody>
      </p:sp>
      <p:sp>
        <p:nvSpPr>
          <p:cNvPr id="4" name="Slide Number Placeholder 3">
            <a:extLst>
              <a:ext uri="{FF2B5EF4-FFF2-40B4-BE49-F238E27FC236}">
                <a16:creationId xmlns:a16="http://schemas.microsoft.com/office/drawing/2014/main" id="{89ACC2A6-B43F-4158-BC9F-52850DD69792}"/>
              </a:ext>
            </a:extLst>
          </p:cNvPr>
          <p:cNvSpPr>
            <a:spLocks noGrp="1"/>
          </p:cNvSpPr>
          <p:nvPr>
            <p:ph type="sldNum" sz="quarter" idx="12"/>
          </p:nvPr>
        </p:nvSpPr>
        <p:spPr/>
        <p:txBody>
          <a:bodyPr/>
          <a:lstStyle/>
          <a:p>
            <a:fld id="{F56B81A7-7EBE-4055-A988-4EA163496A0A}" type="slidenum">
              <a:rPr lang="en-US" smtClean="0"/>
              <a:t>32</a:t>
            </a:fld>
            <a:endParaRPr lang="en-US"/>
          </a:p>
        </p:txBody>
      </p:sp>
      <p:sp>
        <p:nvSpPr>
          <p:cNvPr id="5" name="TextBox 4">
            <a:extLst>
              <a:ext uri="{FF2B5EF4-FFF2-40B4-BE49-F238E27FC236}">
                <a16:creationId xmlns:a16="http://schemas.microsoft.com/office/drawing/2014/main" id="{33DBDD42-AE27-4151-924C-3E860817899F}"/>
              </a:ext>
            </a:extLst>
          </p:cNvPr>
          <p:cNvSpPr txBox="1"/>
          <p:nvPr/>
        </p:nvSpPr>
        <p:spPr>
          <a:xfrm>
            <a:off x="395286" y="2133600"/>
            <a:ext cx="4191000" cy="584775"/>
          </a:xfrm>
          <a:prstGeom prst="rect">
            <a:avLst/>
          </a:prstGeom>
          <a:solidFill>
            <a:schemeClr val="tx2">
              <a:lumMod val="20000"/>
              <a:lumOff val="80000"/>
            </a:schemeClr>
          </a:solidFill>
          <a:ln w="19050">
            <a:solidFill>
              <a:schemeClr val="tx1"/>
            </a:solidFill>
          </a:ln>
        </p:spPr>
        <p:txBody>
          <a:bodyPr wrap="square" rtlCol="0">
            <a:spAutoFit/>
          </a:bodyPr>
          <a:lstStyle/>
          <a:p>
            <a:r>
              <a:rPr lang="en-US" sz="1600" dirty="0">
                <a:latin typeface="Courier New" pitchFamily="49" charset="0"/>
                <a:cs typeface="Courier New" pitchFamily="49" charset="0"/>
              </a:rPr>
              <a:t>					        </a:t>
            </a:r>
            <a:r>
              <a:rPr lang="en-US" sz="1600" i="1" dirty="0">
                <a:solidFill>
                  <a:schemeClr val="tx1">
                    <a:lumMod val="50000"/>
                    <a:lumOff val="50000"/>
                  </a:schemeClr>
                </a:solidFill>
                <a:latin typeface="Consolas" pitchFamily="49" charset="0"/>
                <a:cs typeface="Consolas" pitchFamily="49" charset="0"/>
              </a:rPr>
              <a:t>HTML</a:t>
            </a:r>
          </a:p>
        </p:txBody>
      </p:sp>
      <p:sp>
        <p:nvSpPr>
          <p:cNvPr id="6" name="TextBox 5">
            <a:extLst>
              <a:ext uri="{FF2B5EF4-FFF2-40B4-BE49-F238E27FC236}">
                <a16:creationId xmlns:a16="http://schemas.microsoft.com/office/drawing/2014/main" id="{9E341121-BDFC-4465-ABAC-31261B795D21}"/>
              </a:ext>
            </a:extLst>
          </p:cNvPr>
          <p:cNvSpPr txBox="1"/>
          <p:nvPr/>
        </p:nvSpPr>
        <p:spPr>
          <a:xfrm>
            <a:off x="4724400" y="2133600"/>
            <a:ext cx="4191000" cy="830997"/>
          </a:xfrm>
          <a:prstGeom prst="rect">
            <a:avLst/>
          </a:prstGeom>
          <a:solidFill>
            <a:schemeClr val="tx2">
              <a:lumMod val="20000"/>
              <a:lumOff val="80000"/>
            </a:schemeClr>
          </a:solidFill>
          <a:ln w="19050">
            <a:solidFill>
              <a:schemeClr val="tx1"/>
            </a:solidFill>
          </a:ln>
        </p:spPr>
        <p:txBody>
          <a:bodyPr wrap="square" rtlCol="0">
            <a:spAutoFit/>
          </a:bodyPr>
          <a:lstStyle/>
          <a:p>
            <a:r>
              <a:rPr lang="en-US" sz="1600" dirty="0">
                <a:latin typeface="Courier New" pitchFamily="49" charset="0"/>
                <a:cs typeface="Courier New" pitchFamily="49" charset="0"/>
              </a:rPr>
              <a:t>							        </a:t>
            </a:r>
            <a:r>
              <a:rPr lang="en-US" sz="1600" i="1" dirty="0">
                <a:solidFill>
                  <a:schemeClr val="tx1">
                    <a:lumMod val="50000"/>
                    <a:lumOff val="50000"/>
                  </a:schemeClr>
                </a:solidFill>
                <a:latin typeface="Consolas" pitchFamily="49" charset="0"/>
                <a:cs typeface="Consolas" pitchFamily="49" charset="0"/>
              </a:rPr>
              <a:t>CSS</a:t>
            </a:r>
          </a:p>
        </p:txBody>
      </p:sp>
    </p:spTree>
    <p:extLst>
      <p:ext uri="{BB962C8B-B14F-4D97-AF65-F5344CB8AC3E}">
        <p14:creationId xmlns:p14="http://schemas.microsoft.com/office/powerpoint/2010/main" val="31761590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F9EC2-4245-49E3-91FC-C887B7AA5E6B}"/>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615D5F72-7EEA-495F-98FB-9F253D0BD344}"/>
              </a:ext>
            </a:extLst>
          </p:cNvPr>
          <p:cNvSpPr>
            <a:spLocks noGrp="1"/>
          </p:cNvSpPr>
          <p:nvPr>
            <p:ph idx="1"/>
          </p:nvPr>
        </p:nvSpPr>
        <p:spPr/>
        <p:txBody>
          <a:bodyPr/>
          <a:lstStyle/>
          <a:p>
            <a:pPr marL="257175" indent="-257175">
              <a:buFont typeface="Arial" panose="020B0604020202020204" pitchFamily="34" charset="0"/>
              <a:buChar char="•"/>
            </a:pPr>
            <a:r>
              <a:rPr lang="en-US" b="0" dirty="0">
                <a:hlinkClick r:id="rId2"/>
              </a:rPr>
              <a:t>https://www.w3schools.com/</a:t>
            </a:r>
            <a:endParaRPr lang="en-US" b="0" dirty="0"/>
          </a:p>
          <a:p>
            <a:pPr marL="257175" indent="-257175">
              <a:buFont typeface="Arial" panose="020B0604020202020204" pitchFamily="34" charset="0"/>
              <a:buChar char="•"/>
            </a:pPr>
            <a:r>
              <a:rPr lang="en-US" b="0" dirty="0"/>
              <a:t>Robin Nixon, Learning PHP, MySQL, JavaScript, and CSS, 2013</a:t>
            </a:r>
          </a:p>
          <a:p>
            <a:pPr marL="257175" indent="-257175">
              <a:buFont typeface="Arial" panose="020B0604020202020204" pitchFamily="34" charset="0"/>
              <a:buChar char="•"/>
            </a:pPr>
            <a:r>
              <a:rPr lang="en-US" b="0" dirty="0"/>
              <a:t>Mike McGrath, PHP &amp; My SQL in easy steps, 2012.</a:t>
            </a:r>
            <a:endParaRPr lang="ar-JO" b="0" dirty="0"/>
          </a:p>
          <a:p>
            <a:pPr marL="257175" indent="-257175">
              <a:buFont typeface="Arial" panose="020B0604020202020204" pitchFamily="34" charset="0"/>
              <a:buChar char="•"/>
            </a:pPr>
            <a:endParaRPr lang="en-US" b="0" dirty="0"/>
          </a:p>
        </p:txBody>
      </p:sp>
    </p:spTree>
    <p:extLst>
      <p:ext uri="{BB962C8B-B14F-4D97-AF65-F5344CB8AC3E}">
        <p14:creationId xmlns:p14="http://schemas.microsoft.com/office/powerpoint/2010/main" val="18696766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C727A-F6E8-41E1-9F37-60BE320DB36D}"/>
              </a:ext>
            </a:extLst>
          </p:cNvPr>
          <p:cNvSpPr>
            <a:spLocks noGrp="1"/>
          </p:cNvSpPr>
          <p:nvPr>
            <p:ph type="ctrTitle"/>
          </p:nvPr>
        </p:nvSpPr>
        <p:spPr>
          <a:xfrm>
            <a:off x="457200" y="1028701"/>
            <a:ext cx="7772400" cy="4728541"/>
          </a:xfrm>
        </p:spPr>
        <p:txBody>
          <a:bodyPr/>
          <a:lstStyle/>
          <a:p>
            <a:pPr algn="ctr"/>
            <a:r>
              <a:rPr lang="en-US" dirty="0">
                <a:solidFill>
                  <a:schemeClr val="tx2"/>
                </a:solidFill>
              </a:rPr>
              <a:t>The End</a:t>
            </a:r>
          </a:p>
        </p:txBody>
      </p:sp>
    </p:spTree>
    <p:extLst>
      <p:ext uri="{BB962C8B-B14F-4D97-AF65-F5344CB8AC3E}">
        <p14:creationId xmlns:p14="http://schemas.microsoft.com/office/powerpoint/2010/main" val="4157549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CSS </a:t>
            </a:r>
            <a:r>
              <a:rPr lang="en-US" sz="3200" dirty="0">
                <a:solidFill>
                  <a:srgbClr val="0070C0"/>
                </a:solidFill>
              </a:rPr>
              <a:t>Advantages</a:t>
            </a:r>
            <a:endParaRPr lang="ar-JO" dirty="0">
              <a:solidFill>
                <a:srgbClr val="0070C0"/>
              </a:solidFill>
            </a:endParaRPr>
          </a:p>
        </p:txBody>
      </p:sp>
      <p:sp>
        <p:nvSpPr>
          <p:cNvPr id="3" name="Content Placeholder 2"/>
          <p:cNvSpPr>
            <a:spLocks noGrp="1"/>
          </p:cNvSpPr>
          <p:nvPr>
            <p:ph idx="1"/>
          </p:nvPr>
        </p:nvSpPr>
        <p:spPr/>
        <p:txBody>
          <a:bodyPr/>
          <a:lstStyle/>
          <a:p>
            <a:pPr marL="342900" indent="-342900">
              <a:buFont typeface="Wingdings" panose="05000000000000000000" pitchFamily="2" charset="2"/>
              <a:buChar char="ü"/>
            </a:pPr>
            <a:r>
              <a:rPr lang="en-US" dirty="0">
                <a:solidFill>
                  <a:srgbClr val="0070C0"/>
                </a:solidFill>
              </a:rPr>
              <a:t>Makes</a:t>
            </a:r>
            <a:r>
              <a:rPr lang="en-US" dirty="0"/>
              <a:t> </a:t>
            </a:r>
            <a:r>
              <a:rPr lang="en-US" dirty="0">
                <a:solidFill>
                  <a:srgbClr val="FF0000"/>
                </a:solidFill>
              </a:rPr>
              <a:t>website</a:t>
            </a:r>
            <a:r>
              <a:rPr lang="en-US" dirty="0"/>
              <a:t> </a:t>
            </a:r>
            <a:r>
              <a:rPr lang="en-US" u="sng" dirty="0">
                <a:solidFill>
                  <a:srgbClr val="00B050"/>
                </a:solidFill>
              </a:rPr>
              <a:t>more flexible</a:t>
            </a:r>
          </a:p>
          <a:p>
            <a:pPr marL="1097604" lvl="1" indent="-342900">
              <a:spcBef>
                <a:spcPts val="422"/>
              </a:spcBef>
            </a:pPr>
            <a:r>
              <a:rPr lang="en-US" dirty="0"/>
              <a:t>CSS is </a:t>
            </a:r>
            <a:r>
              <a:rPr lang="en-US" dirty="0">
                <a:solidFill>
                  <a:srgbClr val="0070C0"/>
                </a:solidFill>
              </a:rPr>
              <a:t>reusable</a:t>
            </a:r>
          </a:p>
          <a:p>
            <a:pPr marL="1097604" lvl="1" indent="-342900">
              <a:spcBef>
                <a:spcPts val="422"/>
              </a:spcBef>
              <a:buFont typeface="Wingdings" panose="05000000000000000000" pitchFamily="2" charset="2"/>
              <a:buChar char="ü"/>
            </a:pPr>
            <a:r>
              <a:rPr lang="en-US" dirty="0"/>
              <a:t>Change stylesheet to change design of many pages</a:t>
            </a:r>
          </a:p>
          <a:p>
            <a:pPr marL="1097604" lvl="1" indent="-342900">
              <a:spcBef>
                <a:spcPts val="422"/>
              </a:spcBef>
            </a:pPr>
            <a:r>
              <a:rPr lang="en-US" dirty="0"/>
              <a:t>Example: CSS Zen garden </a:t>
            </a:r>
            <a:r>
              <a:rPr lang="en-US" u="sng" dirty="0">
                <a:solidFill>
                  <a:srgbClr val="7A8E32"/>
                </a:solidFill>
                <a:hlinkClick r:id="rId2"/>
              </a:rPr>
              <a:t>http://www.csszengarden.com/</a:t>
            </a:r>
            <a:r>
              <a:rPr lang="en-US" dirty="0"/>
              <a:t> </a:t>
            </a:r>
          </a:p>
          <a:p>
            <a:pPr marL="754704" lvl="1" indent="0">
              <a:spcBef>
                <a:spcPts val="422"/>
              </a:spcBef>
              <a:buNone/>
            </a:pPr>
            <a:endParaRPr lang="en-US" dirty="0"/>
          </a:p>
          <a:p>
            <a:pPr marL="342900" lvl="1" indent="-342900">
              <a:spcAft>
                <a:spcPts val="600"/>
              </a:spcAft>
              <a:buFont typeface="Wingdings" panose="05000000000000000000" pitchFamily="2" charset="2"/>
              <a:buChar char="ü"/>
            </a:pPr>
            <a:r>
              <a:rPr lang="en-US" b="1" dirty="0">
                <a:solidFill>
                  <a:srgbClr val="0070C0"/>
                </a:solidFill>
              </a:rPr>
              <a:t>Easier</a:t>
            </a:r>
            <a:r>
              <a:rPr lang="en-US" b="1" dirty="0"/>
              <a:t> to </a:t>
            </a:r>
            <a:r>
              <a:rPr lang="en-US" b="1" u="sng" dirty="0">
                <a:solidFill>
                  <a:srgbClr val="00B050"/>
                </a:solidFill>
              </a:rPr>
              <a:t>maintain</a:t>
            </a:r>
          </a:p>
          <a:p>
            <a:pPr marL="937584" lvl="1">
              <a:spcBef>
                <a:spcPts val="422"/>
              </a:spcBef>
            </a:pPr>
            <a:r>
              <a:rPr lang="en-US" dirty="0">
                <a:solidFill>
                  <a:srgbClr val="0070C0"/>
                </a:solidFill>
              </a:rPr>
              <a:t>Cleaner</a:t>
            </a:r>
            <a:r>
              <a:rPr lang="en-US" dirty="0"/>
              <a:t> </a:t>
            </a:r>
            <a:r>
              <a:rPr lang="en-US" dirty="0">
                <a:solidFill>
                  <a:srgbClr val="FF0000"/>
                </a:solidFill>
              </a:rPr>
              <a:t>HTML</a:t>
            </a:r>
            <a:r>
              <a:rPr lang="en-US" dirty="0"/>
              <a:t> code</a:t>
            </a:r>
          </a:p>
          <a:p>
            <a:pPr marL="937584" lvl="1">
              <a:spcBef>
                <a:spcPts val="422"/>
              </a:spcBef>
            </a:pPr>
            <a:r>
              <a:rPr lang="en-US" dirty="0">
                <a:solidFill>
                  <a:srgbClr val="0070C0"/>
                </a:solidFill>
              </a:rPr>
              <a:t>Separates styles </a:t>
            </a:r>
            <a:r>
              <a:rPr lang="en-US" dirty="0"/>
              <a:t>from </a:t>
            </a:r>
            <a:r>
              <a:rPr lang="en-US" dirty="0">
                <a:solidFill>
                  <a:srgbClr val="FF0000"/>
                </a:solidFill>
              </a:rPr>
              <a:t>HTML</a:t>
            </a:r>
            <a:r>
              <a:rPr lang="en-US" dirty="0"/>
              <a:t> tags and </a:t>
            </a:r>
            <a:r>
              <a:rPr lang="en-US" dirty="0">
                <a:solidFill>
                  <a:srgbClr val="FF0000"/>
                </a:solidFill>
              </a:rPr>
              <a:t>page content</a:t>
            </a:r>
          </a:p>
          <a:p>
            <a:pPr marL="937584" lvl="1">
              <a:spcBef>
                <a:spcPts val="422"/>
              </a:spcBef>
            </a:pPr>
            <a:r>
              <a:rPr lang="en-US" dirty="0">
                <a:solidFill>
                  <a:srgbClr val="0070C0"/>
                </a:solidFill>
              </a:rPr>
              <a:t>Consistent look </a:t>
            </a:r>
            <a:r>
              <a:rPr lang="en-US" dirty="0"/>
              <a:t>across entire website that is </a:t>
            </a:r>
            <a:r>
              <a:rPr lang="en-US" dirty="0">
                <a:solidFill>
                  <a:srgbClr val="00B050"/>
                </a:solidFill>
              </a:rPr>
              <a:t>easily maintained</a:t>
            </a:r>
            <a:r>
              <a:rPr lang="en-US" dirty="0"/>
              <a:t> </a:t>
            </a:r>
            <a:r>
              <a:rPr lang="en-US" u="sng" dirty="0"/>
              <a:t>by changing styles </a:t>
            </a:r>
            <a:r>
              <a:rPr lang="en-US" dirty="0"/>
              <a:t>in </a:t>
            </a:r>
            <a:r>
              <a:rPr lang="en-US" b="1" dirty="0"/>
              <a:t>one place</a:t>
            </a:r>
            <a:r>
              <a:rPr lang="en-US" dirty="0"/>
              <a:t>.</a:t>
            </a:r>
          </a:p>
          <a:p>
            <a:pPr marL="754704" lvl="1" indent="0">
              <a:spcBef>
                <a:spcPts val="422"/>
              </a:spcBef>
              <a:buNone/>
            </a:pPr>
            <a:endParaRPr lang="en-US" dirty="0"/>
          </a:p>
          <a:p>
            <a:pPr marL="754704" lvl="1" indent="0">
              <a:spcBef>
                <a:spcPts val="422"/>
              </a:spcBef>
              <a:buNone/>
            </a:pPr>
            <a:endParaRPr lang="en-US" dirty="0"/>
          </a:p>
          <a:p>
            <a:pPr marL="342900" indent="-342900">
              <a:buFont typeface="Arial" panose="020B0604020202020204" pitchFamily="34" charset="0"/>
              <a:buChar char="•"/>
            </a:pPr>
            <a:endParaRPr lang="en-US" dirty="0"/>
          </a:p>
          <a:p>
            <a:endParaRPr lang="ar-JO" dirty="0"/>
          </a:p>
        </p:txBody>
      </p:sp>
      <p:sp>
        <p:nvSpPr>
          <p:cNvPr id="4" name="Slide Number Placeholder 3"/>
          <p:cNvSpPr>
            <a:spLocks noGrp="1"/>
          </p:cNvSpPr>
          <p:nvPr>
            <p:ph type="sldNum" sz="quarter" idx="12"/>
          </p:nvPr>
        </p:nvSpPr>
        <p:spPr/>
        <p:txBody>
          <a:bodyPr/>
          <a:lstStyle/>
          <a:p>
            <a:fld id="{F56B81A7-7EBE-4055-A988-4EA163496A0A}" type="slidenum">
              <a:rPr lang="en-US" smtClean="0"/>
              <a:t>4</a:t>
            </a:fld>
            <a:endParaRPr lang="en-US"/>
          </a:p>
        </p:txBody>
      </p:sp>
    </p:spTree>
    <p:extLst>
      <p:ext uri="{BB962C8B-B14F-4D97-AF65-F5344CB8AC3E}">
        <p14:creationId xmlns:p14="http://schemas.microsoft.com/office/powerpoint/2010/main" val="177596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CSS </a:t>
            </a:r>
            <a:r>
              <a:rPr lang="en-US" sz="3200" dirty="0">
                <a:solidFill>
                  <a:srgbClr val="0070C0"/>
                </a:solidFill>
              </a:rPr>
              <a:t>Disadvantages</a:t>
            </a:r>
            <a:endParaRPr lang="ar-JO" dirty="0">
              <a:solidFill>
                <a:srgbClr val="0070C0"/>
              </a:solidFill>
            </a:endParaRPr>
          </a:p>
        </p:txBody>
      </p:sp>
      <p:sp>
        <p:nvSpPr>
          <p:cNvPr id="3" name="Content Placeholder 2"/>
          <p:cNvSpPr>
            <a:spLocks noGrp="1"/>
          </p:cNvSpPr>
          <p:nvPr>
            <p:ph idx="1"/>
          </p:nvPr>
        </p:nvSpPr>
        <p:spPr/>
        <p:txBody>
          <a:bodyPr/>
          <a:lstStyle/>
          <a:p>
            <a:r>
              <a:rPr lang="en-US" dirty="0"/>
              <a:t>Not uniformly supported by all browsers.</a:t>
            </a:r>
          </a:p>
          <a:p>
            <a:pPr marL="823284" indent="-342900">
              <a:spcBef>
                <a:spcPts val="422"/>
              </a:spcBef>
              <a:buFont typeface="Arial" panose="020B0604020202020204" pitchFamily="34" charset="0"/>
              <a:buChar char="•"/>
            </a:pPr>
            <a:r>
              <a:rPr lang="en-US" dirty="0">
                <a:solidFill>
                  <a:srgbClr val="FF0000"/>
                </a:solidFill>
              </a:rPr>
              <a:t>CSS</a:t>
            </a:r>
            <a:r>
              <a:rPr lang="en-US" b="0" dirty="0"/>
              <a:t> </a:t>
            </a:r>
            <a:r>
              <a:rPr lang="en-US" b="0" u="sng" dirty="0"/>
              <a:t>works differently on different browsers</a:t>
            </a:r>
            <a:r>
              <a:rPr lang="en-US" b="0" dirty="0"/>
              <a:t>. </a:t>
            </a:r>
            <a:r>
              <a:rPr lang="en-US" b="0" dirty="0">
                <a:solidFill>
                  <a:srgbClr val="7030A0"/>
                </a:solidFill>
              </a:rPr>
              <a:t>IE</a:t>
            </a:r>
            <a:r>
              <a:rPr lang="en-US" b="0" dirty="0"/>
              <a:t> and </a:t>
            </a:r>
            <a:r>
              <a:rPr lang="en-US" b="0" dirty="0">
                <a:solidFill>
                  <a:srgbClr val="7030A0"/>
                </a:solidFill>
              </a:rPr>
              <a:t>Opera </a:t>
            </a:r>
            <a:r>
              <a:rPr lang="en-US" b="0" dirty="0"/>
              <a:t>supports CSS as different logic.</a:t>
            </a:r>
          </a:p>
          <a:p>
            <a:pPr marL="823284" indent="-342900">
              <a:spcBef>
                <a:spcPts val="422"/>
              </a:spcBef>
              <a:buFont typeface="Arial" panose="020B0604020202020204" pitchFamily="34" charset="0"/>
              <a:buChar char="•"/>
            </a:pPr>
            <a:endParaRPr lang="en-US" b="0" dirty="0"/>
          </a:p>
          <a:p>
            <a:pPr marL="823284" indent="-342900">
              <a:spcBef>
                <a:spcPts val="422"/>
              </a:spcBef>
              <a:buFont typeface="Arial" panose="020B0604020202020204" pitchFamily="34" charset="0"/>
              <a:buChar char="•"/>
            </a:pPr>
            <a:r>
              <a:rPr lang="en-US" b="0" dirty="0">
                <a:solidFill>
                  <a:srgbClr val="FF0000"/>
                </a:solidFill>
              </a:rPr>
              <a:t>Chrome</a:t>
            </a:r>
            <a:r>
              <a:rPr lang="en-US" b="0" dirty="0"/>
              <a:t> </a:t>
            </a:r>
            <a:r>
              <a:rPr lang="en-US" b="0" dirty="0">
                <a:solidFill>
                  <a:srgbClr val="00B050"/>
                </a:solidFill>
              </a:rPr>
              <a:t>adheres</a:t>
            </a:r>
            <a:r>
              <a:rPr lang="en-US" b="0" dirty="0"/>
              <a:t> to </a:t>
            </a:r>
            <a:r>
              <a:rPr lang="en-US" dirty="0">
                <a:solidFill>
                  <a:srgbClr val="FF0000"/>
                </a:solidFill>
              </a:rPr>
              <a:t>CSS</a:t>
            </a:r>
            <a:r>
              <a:rPr lang="en-US" b="0" dirty="0"/>
              <a:t> </a:t>
            </a:r>
            <a:r>
              <a:rPr lang="en-US" b="0" dirty="0">
                <a:solidFill>
                  <a:srgbClr val="0070C0"/>
                </a:solidFill>
              </a:rPr>
              <a:t>standards</a:t>
            </a:r>
            <a:r>
              <a:rPr lang="en-US" b="0" dirty="0"/>
              <a:t> </a:t>
            </a:r>
            <a:r>
              <a:rPr lang="en-US" b="0" i="1" dirty="0"/>
              <a:t>more</a:t>
            </a:r>
            <a:r>
              <a:rPr lang="en-US" b="0" dirty="0"/>
              <a:t> than </a:t>
            </a:r>
            <a:r>
              <a:rPr lang="en-US" b="0" dirty="0">
                <a:solidFill>
                  <a:srgbClr val="7030A0"/>
                </a:solidFill>
              </a:rPr>
              <a:t>IE</a:t>
            </a:r>
            <a:r>
              <a:rPr lang="en-US" b="0" dirty="0"/>
              <a:t> </a:t>
            </a:r>
          </a:p>
          <a:p>
            <a:pPr marL="823284" indent="-342900">
              <a:buFont typeface="Wingdings" panose="05000000000000000000" pitchFamily="2" charset="2"/>
              <a:buChar char="ü"/>
            </a:pPr>
            <a:endParaRPr lang="en-US" sz="2400" b="0" dirty="0">
              <a:solidFill>
                <a:srgbClr val="FF0000"/>
              </a:solidFill>
            </a:endParaRPr>
          </a:p>
          <a:p>
            <a:pPr marL="823284" indent="-342900" algn="ctr">
              <a:buFont typeface="Wingdings" panose="05000000000000000000" pitchFamily="2" charset="2"/>
              <a:buChar char="ü"/>
            </a:pPr>
            <a:r>
              <a:rPr lang="en-US" sz="2400" b="0" dirty="0">
                <a:solidFill>
                  <a:srgbClr val="FF0000"/>
                </a:solidFill>
              </a:rPr>
              <a:t>For this course we use Chrome </a:t>
            </a:r>
          </a:p>
          <a:p>
            <a:pPr marL="342900" indent="-342900">
              <a:buFont typeface="Wingdings" panose="05000000000000000000" pitchFamily="2" charset="2"/>
              <a:buChar char="ü"/>
            </a:pPr>
            <a:endParaRPr lang="ar-JO" dirty="0"/>
          </a:p>
        </p:txBody>
      </p:sp>
      <p:sp>
        <p:nvSpPr>
          <p:cNvPr id="4" name="Slide Number Placeholder 3"/>
          <p:cNvSpPr>
            <a:spLocks noGrp="1"/>
          </p:cNvSpPr>
          <p:nvPr>
            <p:ph type="sldNum" sz="quarter" idx="12"/>
          </p:nvPr>
        </p:nvSpPr>
        <p:spPr/>
        <p:txBody>
          <a:bodyPr/>
          <a:lstStyle/>
          <a:p>
            <a:fld id="{F56B81A7-7EBE-4055-A988-4EA163496A0A}" type="slidenum">
              <a:rPr lang="en-US" smtClean="0"/>
              <a:t>5</a:t>
            </a:fld>
            <a:endParaRPr lang="en-US"/>
          </a:p>
        </p:txBody>
      </p:sp>
    </p:spTree>
    <p:extLst>
      <p:ext uri="{BB962C8B-B14F-4D97-AF65-F5344CB8AC3E}">
        <p14:creationId xmlns:p14="http://schemas.microsoft.com/office/powerpoint/2010/main" val="1465338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924" y="301931"/>
            <a:ext cx="7620000" cy="762000"/>
          </a:xfrm>
        </p:spPr>
        <p:txBody>
          <a:bodyPr/>
          <a:lstStyle/>
          <a:p>
            <a:r>
              <a:rPr lang="en-US" dirty="0">
                <a:solidFill>
                  <a:srgbClr val="00B050"/>
                </a:solidFill>
              </a:rPr>
              <a:t>adding</a:t>
            </a:r>
            <a:r>
              <a:rPr lang="en-US" dirty="0"/>
              <a:t> style</a:t>
            </a:r>
            <a:endParaRPr lang="ar-JO" dirty="0"/>
          </a:p>
        </p:txBody>
      </p:sp>
      <p:sp>
        <p:nvSpPr>
          <p:cNvPr id="3" name="Content Placeholder 2"/>
          <p:cNvSpPr>
            <a:spLocks noGrp="1"/>
          </p:cNvSpPr>
          <p:nvPr>
            <p:ph idx="1"/>
          </p:nvPr>
        </p:nvSpPr>
        <p:spPr>
          <a:xfrm>
            <a:off x="403712" y="1143000"/>
            <a:ext cx="7620000" cy="4373563"/>
          </a:xfrm>
        </p:spPr>
        <p:txBody>
          <a:bodyPr/>
          <a:lstStyle/>
          <a:p>
            <a:r>
              <a:rPr lang="en-US" sz="2400" dirty="0"/>
              <a:t>There are </a:t>
            </a:r>
            <a:r>
              <a:rPr lang="en-US" sz="2400" dirty="0">
                <a:solidFill>
                  <a:srgbClr val="0070C0"/>
                </a:solidFill>
              </a:rPr>
              <a:t>two</a:t>
            </a:r>
            <a:r>
              <a:rPr lang="en-US" sz="2400" dirty="0"/>
              <a:t> </a:t>
            </a:r>
            <a:r>
              <a:rPr lang="en-US" sz="2400" dirty="0">
                <a:solidFill>
                  <a:srgbClr val="7030A0"/>
                </a:solidFill>
              </a:rPr>
              <a:t>aspects</a:t>
            </a:r>
            <a:r>
              <a:rPr lang="en-US" sz="2400" dirty="0"/>
              <a:t> to </a:t>
            </a:r>
            <a:r>
              <a:rPr lang="en-US" sz="2400" dirty="0">
                <a:solidFill>
                  <a:srgbClr val="00B050"/>
                </a:solidFill>
              </a:rPr>
              <a:t>adding</a:t>
            </a:r>
            <a:r>
              <a:rPr lang="en-US" sz="2400" dirty="0"/>
              <a:t> </a:t>
            </a:r>
            <a:r>
              <a:rPr lang="en-US" sz="2400" dirty="0">
                <a:solidFill>
                  <a:srgbClr val="FF0000"/>
                </a:solidFill>
              </a:rPr>
              <a:t>style</a:t>
            </a:r>
            <a:r>
              <a:rPr lang="en-US" sz="2400" dirty="0"/>
              <a:t> to a </a:t>
            </a:r>
            <a:r>
              <a:rPr lang="en-US" sz="2400" dirty="0">
                <a:solidFill>
                  <a:srgbClr val="00B0F0"/>
                </a:solidFill>
              </a:rPr>
              <a:t>Web page</a:t>
            </a:r>
            <a:r>
              <a:rPr lang="en-US" sz="2400" dirty="0"/>
              <a:t> via </a:t>
            </a:r>
            <a:r>
              <a:rPr lang="en-US" sz="2400" dirty="0">
                <a:solidFill>
                  <a:srgbClr val="FF0000"/>
                </a:solidFill>
              </a:rPr>
              <a:t>CSS</a:t>
            </a:r>
          </a:p>
          <a:p>
            <a:pPr lvl="1">
              <a:buFont typeface="Wingdings" panose="05000000000000000000" pitchFamily="2" charset="2"/>
              <a:buChar char="Ø"/>
            </a:pPr>
            <a:r>
              <a:rPr lang="en-US" dirty="0"/>
              <a:t> </a:t>
            </a:r>
            <a:r>
              <a:rPr lang="en-US" dirty="0">
                <a:solidFill>
                  <a:srgbClr val="00B050"/>
                </a:solidFill>
              </a:rPr>
              <a:t>Specifying</a:t>
            </a:r>
            <a:r>
              <a:rPr lang="en-US" dirty="0"/>
              <a:t> </a:t>
            </a:r>
            <a:r>
              <a:rPr lang="en-US" b="1" dirty="0">
                <a:solidFill>
                  <a:srgbClr val="0070C0"/>
                </a:solidFill>
              </a:rPr>
              <a:t>what</a:t>
            </a:r>
            <a:r>
              <a:rPr lang="en-US" dirty="0"/>
              <a:t> the </a:t>
            </a:r>
            <a:r>
              <a:rPr lang="en-US" dirty="0">
                <a:solidFill>
                  <a:srgbClr val="FF0000"/>
                </a:solidFill>
              </a:rPr>
              <a:t>style</a:t>
            </a:r>
            <a:r>
              <a:rPr lang="en-US" dirty="0"/>
              <a:t> </a:t>
            </a:r>
            <a:r>
              <a:rPr lang="en-US" dirty="0">
                <a:solidFill>
                  <a:srgbClr val="0070C0"/>
                </a:solidFill>
              </a:rPr>
              <a:t>looks like</a:t>
            </a:r>
            <a:r>
              <a:rPr lang="en-US" dirty="0"/>
              <a:t> </a:t>
            </a:r>
            <a:r>
              <a:rPr lang="en-US" sz="2000" dirty="0"/>
              <a:t>“</a:t>
            </a:r>
            <a:r>
              <a:rPr lang="en-US" sz="2000" dirty="0">
                <a:solidFill>
                  <a:srgbClr val="FF0000"/>
                </a:solidFill>
              </a:rPr>
              <a:t>Declaration</a:t>
            </a:r>
            <a:r>
              <a:rPr lang="en-US" sz="2000" dirty="0"/>
              <a:t>”</a:t>
            </a:r>
          </a:p>
          <a:p>
            <a:pPr lvl="1">
              <a:buFont typeface="Wingdings" panose="05000000000000000000" pitchFamily="2" charset="2"/>
              <a:buChar char="Ø"/>
            </a:pPr>
            <a:endParaRPr lang="en-US" sz="2000" dirty="0"/>
          </a:p>
          <a:p>
            <a:pPr lvl="1">
              <a:buFont typeface="Wingdings" panose="05000000000000000000" pitchFamily="2" charset="2"/>
              <a:buChar char="Ø"/>
            </a:pPr>
            <a:r>
              <a:rPr lang="en-US" dirty="0"/>
              <a:t> </a:t>
            </a:r>
            <a:r>
              <a:rPr lang="en-US" dirty="0">
                <a:solidFill>
                  <a:srgbClr val="00B050"/>
                </a:solidFill>
              </a:rPr>
              <a:t>Naming</a:t>
            </a:r>
            <a:r>
              <a:rPr lang="en-US" dirty="0"/>
              <a:t> the </a:t>
            </a:r>
            <a:r>
              <a:rPr lang="en-US" dirty="0">
                <a:solidFill>
                  <a:srgbClr val="FF0000"/>
                </a:solidFill>
              </a:rPr>
              <a:t>HTML</a:t>
            </a:r>
            <a:r>
              <a:rPr lang="en-US" dirty="0"/>
              <a:t> </a:t>
            </a:r>
            <a:r>
              <a:rPr lang="en-US" dirty="0">
                <a:solidFill>
                  <a:srgbClr val="0070C0"/>
                </a:solidFill>
              </a:rPr>
              <a:t>element</a:t>
            </a:r>
            <a:r>
              <a:rPr lang="en-US" dirty="0"/>
              <a:t> </a:t>
            </a:r>
            <a:r>
              <a:rPr lang="en-US" sz="2000" dirty="0"/>
              <a:t>“</a:t>
            </a:r>
            <a:r>
              <a:rPr lang="en-US" sz="2000" dirty="0">
                <a:solidFill>
                  <a:srgbClr val="FF0000"/>
                </a:solidFill>
              </a:rPr>
              <a:t>Selector</a:t>
            </a:r>
            <a:r>
              <a:rPr lang="en-US" sz="2000" dirty="0"/>
              <a:t>”</a:t>
            </a:r>
          </a:p>
          <a:p>
            <a:endParaRPr lang="en-US" sz="2400" dirty="0"/>
          </a:p>
          <a:p>
            <a:endParaRPr lang="ar-JO" dirty="0"/>
          </a:p>
        </p:txBody>
      </p:sp>
      <p:sp>
        <p:nvSpPr>
          <p:cNvPr id="4" name="Slide Number Placeholder 3"/>
          <p:cNvSpPr>
            <a:spLocks noGrp="1"/>
          </p:cNvSpPr>
          <p:nvPr>
            <p:ph type="sldNum" sz="quarter" idx="12"/>
          </p:nvPr>
        </p:nvSpPr>
        <p:spPr/>
        <p:txBody>
          <a:bodyPr/>
          <a:lstStyle/>
          <a:p>
            <a:fld id="{F56B81A7-7EBE-4055-A988-4EA163496A0A}" type="slidenum">
              <a:rPr lang="en-US" smtClean="0"/>
              <a:t>6</a:t>
            </a:fld>
            <a:endParaRPr lang="en-US"/>
          </a:p>
        </p:txBody>
      </p:sp>
      <p:sp>
        <p:nvSpPr>
          <p:cNvPr id="5" name="TextBox 4">
            <a:extLst>
              <a:ext uri="{FF2B5EF4-FFF2-40B4-BE49-F238E27FC236}">
                <a16:creationId xmlns:a16="http://schemas.microsoft.com/office/drawing/2014/main" id="{A93C1BA7-E92E-4F94-AC13-929DB06C30D1}"/>
              </a:ext>
            </a:extLst>
          </p:cNvPr>
          <p:cNvSpPr txBox="1"/>
          <p:nvPr/>
        </p:nvSpPr>
        <p:spPr>
          <a:xfrm>
            <a:off x="563562" y="3429000"/>
            <a:ext cx="8153400" cy="1846659"/>
          </a:xfrm>
          <a:prstGeom prst="rect">
            <a:avLst/>
          </a:prstGeom>
          <a:solidFill>
            <a:schemeClr val="tx2">
              <a:lumMod val="40000"/>
              <a:lumOff val="60000"/>
            </a:schemeClr>
          </a:solidFill>
          <a:ln w="19050">
            <a:solidFill>
              <a:schemeClr val="tx1"/>
            </a:solidFill>
          </a:ln>
        </p:spPr>
        <p:txBody>
          <a:bodyPr wrap="square" rtlCol="0">
            <a:spAutoFit/>
          </a:bodyPr>
          <a:lstStyle/>
          <a:p>
            <a:r>
              <a:rPr lang="en-US" sz="1600" i="1" dirty="0">
                <a:solidFill>
                  <a:srgbClr val="FF0000"/>
                </a:solidFill>
                <a:latin typeface="Courier New" pitchFamily="49" charset="0"/>
                <a:cs typeface="Courier New" pitchFamily="49" charset="0"/>
              </a:rPr>
              <a:t>selector</a:t>
            </a:r>
            <a:r>
              <a:rPr lang="en-US" sz="1600" i="1" dirty="0">
                <a:latin typeface="Courier New" pitchFamily="49" charset="0"/>
                <a:cs typeface="Courier New" pitchFamily="49" charset="0"/>
              </a:rPr>
              <a:t> </a:t>
            </a:r>
          </a:p>
          <a:p>
            <a:r>
              <a:rPr lang="en-US" sz="1600" dirty="0">
                <a:latin typeface="Courier New" pitchFamily="49" charset="0"/>
                <a:cs typeface="Courier New" pitchFamily="49" charset="0"/>
              </a:rPr>
              <a:t>{</a:t>
            </a:r>
          </a:p>
          <a:p>
            <a:r>
              <a:rPr lang="en-US" sz="1600" i="1" dirty="0">
                <a:latin typeface="Courier New" pitchFamily="49" charset="0"/>
                <a:cs typeface="Courier New" pitchFamily="49" charset="0"/>
              </a:rPr>
              <a:t>property</a:t>
            </a:r>
            <a:r>
              <a:rPr lang="en-US" sz="1600" dirty="0">
                <a:latin typeface="Courier New" pitchFamily="49" charset="0"/>
                <a:cs typeface="Courier New" pitchFamily="49" charset="0"/>
              </a:rPr>
              <a:t>: </a:t>
            </a:r>
            <a:r>
              <a:rPr lang="en-US" sz="1600" i="1" dirty="0">
                <a:latin typeface="Courier New" pitchFamily="49" charset="0"/>
                <a:cs typeface="Courier New" pitchFamily="49" charset="0"/>
              </a:rPr>
              <a:t>value</a:t>
            </a:r>
            <a:r>
              <a:rPr lang="en-US" sz="1600" dirty="0">
                <a:latin typeface="Courier New" pitchFamily="49" charset="0"/>
                <a:cs typeface="Courier New" pitchFamily="49" charset="0"/>
              </a:rPr>
              <a:t>;</a:t>
            </a:r>
          </a:p>
          <a:p>
            <a:r>
              <a:rPr lang="en-US" sz="1600" i="1" dirty="0">
                <a:latin typeface="Courier New" pitchFamily="49" charset="0"/>
                <a:cs typeface="Courier New" pitchFamily="49" charset="0"/>
              </a:rPr>
              <a:t>property</a:t>
            </a:r>
            <a:r>
              <a:rPr lang="en-US" sz="1600" dirty="0">
                <a:latin typeface="Courier New" pitchFamily="49" charset="0"/>
                <a:cs typeface="Courier New" pitchFamily="49" charset="0"/>
              </a:rPr>
              <a:t>: </a:t>
            </a:r>
            <a:r>
              <a:rPr lang="en-US" sz="1600" i="1" dirty="0">
                <a:latin typeface="Courier New" pitchFamily="49" charset="0"/>
                <a:cs typeface="Courier New" pitchFamily="49" charset="0"/>
              </a:rPr>
              <a:t>value</a:t>
            </a:r>
            <a:r>
              <a:rPr lang="en-US" sz="1600" dirty="0">
                <a:latin typeface="Courier New" pitchFamily="49" charset="0"/>
                <a:cs typeface="Courier New" pitchFamily="49" charset="0"/>
              </a:rPr>
              <a:t>;</a:t>
            </a:r>
          </a:p>
          <a:p>
            <a:r>
              <a:rPr lang="en-US" sz="1600" i="1" dirty="0">
                <a:latin typeface="Courier New" pitchFamily="49" charset="0"/>
                <a:cs typeface="Courier New" pitchFamily="49" charset="0"/>
              </a:rPr>
              <a:t>...</a:t>
            </a:r>
          </a:p>
          <a:p>
            <a:r>
              <a:rPr lang="en-US" sz="1600" i="1" dirty="0">
                <a:latin typeface="Courier New" pitchFamily="49" charset="0"/>
                <a:cs typeface="Courier New" pitchFamily="49" charset="0"/>
              </a:rPr>
              <a:t>property: value;</a:t>
            </a:r>
          </a:p>
          <a:p>
            <a:r>
              <a:rPr lang="en-US" sz="1600" i="1" dirty="0">
                <a:latin typeface="Courier New" pitchFamily="49" charset="0"/>
                <a:cs typeface="Courier New" pitchFamily="49" charset="0"/>
              </a:rPr>
              <a:t>}</a:t>
            </a:r>
            <a:r>
              <a:rPr lang="en-US" sz="1600" dirty="0">
                <a:latin typeface="Courier New" pitchFamily="49" charset="0"/>
                <a:cs typeface="Courier New" pitchFamily="49" charset="0"/>
              </a:rPr>
              <a:t>		</a:t>
            </a:r>
            <a:r>
              <a:rPr lang="en-US" dirty="0">
                <a:latin typeface="Courier New" pitchFamily="49" charset="0"/>
                <a:cs typeface="Courier New" pitchFamily="49" charset="0"/>
              </a:rPr>
              <a:t>						  </a:t>
            </a:r>
            <a:r>
              <a:rPr lang="en-US" i="1" dirty="0">
                <a:solidFill>
                  <a:schemeClr val="tx1">
                    <a:lumMod val="50000"/>
                    <a:lumOff val="50000"/>
                  </a:schemeClr>
                </a:solidFill>
                <a:latin typeface="Consolas" pitchFamily="49" charset="0"/>
                <a:cs typeface="Consolas" pitchFamily="49" charset="0"/>
              </a:rPr>
              <a:t>CSS</a:t>
            </a:r>
          </a:p>
        </p:txBody>
      </p:sp>
      <p:sp>
        <p:nvSpPr>
          <p:cNvPr id="6" name="TextBox 5">
            <a:extLst>
              <a:ext uri="{FF2B5EF4-FFF2-40B4-BE49-F238E27FC236}">
                <a16:creationId xmlns:a16="http://schemas.microsoft.com/office/drawing/2014/main" id="{25F6C303-E5A9-41ED-B96D-DBF1054CD83C}"/>
              </a:ext>
            </a:extLst>
          </p:cNvPr>
          <p:cNvSpPr txBox="1"/>
          <p:nvPr/>
        </p:nvSpPr>
        <p:spPr>
          <a:xfrm>
            <a:off x="549275" y="5257800"/>
            <a:ext cx="8153400" cy="1200329"/>
          </a:xfrm>
          <a:prstGeom prst="rect">
            <a:avLst/>
          </a:prstGeom>
          <a:solidFill>
            <a:schemeClr val="bg2">
              <a:lumMod val="90000"/>
            </a:schemeClr>
          </a:solidFill>
          <a:ln w="19050">
            <a:solidFill>
              <a:schemeClr val="tx1"/>
            </a:solidFill>
          </a:ln>
        </p:spPr>
        <p:txBody>
          <a:bodyPr wrap="square" rtlCol="0">
            <a:spAutoFit/>
          </a:bodyPr>
          <a:lstStyle/>
          <a:p>
            <a:r>
              <a:rPr lang="en-US" dirty="0">
                <a:latin typeface="Courier New" pitchFamily="49" charset="0"/>
                <a:cs typeface="Courier New" pitchFamily="49" charset="0"/>
              </a:rPr>
              <a:t>p {</a:t>
            </a:r>
          </a:p>
          <a:p>
            <a:r>
              <a:rPr lang="en-US" dirty="0">
                <a:latin typeface="Courier New" pitchFamily="49" charset="0"/>
                <a:cs typeface="Courier New" pitchFamily="49" charset="0"/>
              </a:rPr>
              <a:t>font-family: sans-serif;</a:t>
            </a:r>
          </a:p>
          <a:p>
            <a:r>
              <a:rPr lang="en-US" dirty="0">
                <a:latin typeface="Courier New" pitchFamily="49" charset="0"/>
                <a:cs typeface="Courier New" pitchFamily="49" charset="0"/>
              </a:rPr>
              <a:t>color: red;</a:t>
            </a:r>
          </a:p>
          <a:p>
            <a:r>
              <a:rPr lang="en-US" dirty="0">
                <a:latin typeface="Courier New" pitchFamily="49" charset="0"/>
                <a:cs typeface="Courier New" pitchFamily="49" charset="0"/>
              </a:rPr>
              <a:t>}								  </a:t>
            </a:r>
            <a:r>
              <a:rPr lang="en-US" i="1" dirty="0">
                <a:solidFill>
                  <a:schemeClr val="tx1">
                    <a:lumMod val="50000"/>
                    <a:lumOff val="50000"/>
                  </a:schemeClr>
                </a:solidFill>
                <a:latin typeface="Consolas" pitchFamily="49" charset="0"/>
                <a:cs typeface="Consolas" pitchFamily="49" charset="0"/>
              </a:rPr>
              <a:t>CSS</a:t>
            </a:r>
          </a:p>
        </p:txBody>
      </p:sp>
      <p:sp>
        <p:nvSpPr>
          <p:cNvPr id="7" name="Rectangular Callout 6"/>
          <p:cNvSpPr/>
          <p:nvPr/>
        </p:nvSpPr>
        <p:spPr>
          <a:xfrm>
            <a:off x="3344862" y="4345126"/>
            <a:ext cx="2590800" cy="533400"/>
          </a:xfrm>
          <a:prstGeom prst="wedgeRectCallout">
            <a:avLst>
              <a:gd name="adj1" fmla="val -63970"/>
              <a:gd name="adj2" fmla="val -22024"/>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2200" kern="1200">
                <a:solidFill>
                  <a:schemeClr val="lt1"/>
                </a:solidFill>
                <a:latin typeface="+mn-lt"/>
                <a:ea typeface="+mn-ea"/>
                <a:cs typeface="+mn-cs"/>
              </a:defRPr>
            </a:lvl1pPr>
            <a:lvl2pPr marL="411476" algn="l" rtl="0" fontAlgn="base">
              <a:spcBef>
                <a:spcPct val="0"/>
              </a:spcBef>
              <a:spcAft>
                <a:spcPct val="0"/>
              </a:spcAft>
              <a:defRPr sz="2200" kern="1200">
                <a:solidFill>
                  <a:schemeClr val="lt1"/>
                </a:solidFill>
                <a:latin typeface="+mn-lt"/>
                <a:ea typeface="+mn-ea"/>
                <a:cs typeface="+mn-cs"/>
              </a:defRPr>
            </a:lvl2pPr>
            <a:lvl3pPr marL="822952" algn="l" rtl="0" fontAlgn="base">
              <a:spcBef>
                <a:spcPct val="0"/>
              </a:spcBef>
              <a:spcAft>
                <a:spcPct val="0"/>
              </a:spcAft>
              <a:defRPr sz="2200" kern="1200">
                <a:solidFill>
                  <a:schemeClr val="lt1"/>
                </a:solidFill>
                <a:latin typeface="+mn-lt"/>
                <a:ea typeface="+mn-ea"/>
                <a:cs typeface="+mn-cs"/>
              </a:defRPr>
            </a:lvl3pPr>
            <a:lvl4pPr marL="1234427" algn="l" rtl="0" fontAlgn="base">
              <a:spcBef>
                <a:spcPct val="0"/>
              </a:spcBef>
              <a:spcAft>
                <a:spcPct val="0"/>
              </a:spcAft>
              <a:defRPr sz="2200" kern="1200">
                <a:solidFill>
                  <a:schemeClr val="lt1"/>
                </a:solidFill>
                <a:latin typeface="+mn-lt"/>
                <a:ea typeface="+mn-ea"/>
                <a:cs typeface="+mn-cs"/>
              </a:defRPr>
            </a:lvl4pPr>
            <a:lvl5pPr marL="1645904" algn="l" rtl="0" fontAlgn="base">
              <a:spcBef>
                <a:spcPct val="0"/>
              </a:spcBef>
              <a:spcAft>
                <a:spcPct val="0"/>
              </a:spcAft>
              <a:defRPr sz="2200" kern="1200">
                <a:solidFill>
                  <a:schemeClr val="lt1"/>
                </a:solidFill>
                <a:latin typeface="+mn-lt"/>
                <a:ea typeface="+mn-ea"/>
                <a:cs typeface="+mn-cs"/>
              </a:defRPr>
            </a:lvl5pPr>
            <a:lvl6pPr marL="2057379" algn="l" defTabSz="411476" rtl="0" eaLnBrk="1" latinLnBrk="0" hangingPunct="1">
              <a:defRPr sz="2200" kern="1200">
                <a:solidFill>
                  <a:schemeClr val="lt1"/>
                </a:solidFill>
                <a:latin typeface="+mn-lt"/>
                <a:ea typeface="+mn-ea"/>
                <a:cs typeface="+mn-cs"/>
              </a:defRPr>
            </a:lvl6pPr>
            <a:lvl7pPr marL="2468856" algn="l" defTabSz="411476" rtl="0" eaLnBrk="1" latinLnBrk="0" hangingPunct="1">
              <a:defRPr sz="2200" kern="1200">
                <a:solidFill>
                  <a:schemeClr val="lt1"/>
                </a:solidFill>
                <a:latin typeface="+mn-lt"/>
                <a:ea typeface="+mn-ea"/>
                <a:cs typeface="+mn-cs"/>
              </a:defRPr>
            </a:lvl7pPr>
            <a:lvl8pPr marL="2880331" algn="l" defTabSz="411476" rtl="0" eaLnBrk="1" latinLnBrk="0" hangingPunct="1">
              <a:defRPr sz="2200" kern="1200">
                <a:solidFill>
                  <a:schemeClr val="lt1"/>
                </a:solidFill>
                <a:latin typeface="+mn-lt"/>
                <a:ea typeface="+mn-ea"/>
                <a:cs typeface="+mn-cs"/>
              </a:defRPr>
            </a:lvl8pPr>
            <a:lvl9pPr marL="3291807" algn="l" defTabSz="411476" rtl="0" eaLnBrk="1" latinLnBrk="0" hangingPunct="1">
              <a:defRPr sz="2200" kern="1200">
                <a:solidFill>
                  <a:schemeClr val="lt1"/>
                </a:solidFill>
                <a:latin typeface="+mn-lt"/>
                <a:ea typeface="+mn-ea"/>
                <a:cs typeface="+mn-cs"/>
              </a:defRPr>
            </a:lvl9pPr>
          </a:lstStyle>
          <a:p>
            <a:pPr algn="ctr"/>
            <a:r>
              <a:rPr lang="en-US" dirty="0">
                <a:solidFill>
                  <a:schemeClr val="tx1"/>
                </a:solidFill>
              </a:rPr>
              <a:t>A CSS </a:t>
            </a:r>
            <a:r>
              <a:rPr lang="en-US" dirty="0">
                <a:solidFill>
                  <a:srgbClr val="FF0000"/>
                </a:solidFill>
              </a:rPr>
              <a:t>declaration</a:t>
            </a:r>
          </a:p>
        </p:txBody>
      </p:sp>
      <p:sp>
        <p:nvSpPr>
          <p:cNvPr id="8" name="Rectangular Callout 7"/>
          <p:cNvSpPr/>
          <p:nvPr/>
        </p:nvSpPr>
        <p:spPr>
          <a:xfrm>
            <a:off x="3344862" y="3505200"/>
            <a:ext cx="2590800" cy="533400"/>
          </a:xfrm>
          <a:prstGeom prst="wedgeRectCallout">
            <a:avLst>
              <a:gd name="adj1" fmla="val -63970"/>
              <a:gd name="adj2" fmla="val -22024"/>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2200" kern="1200">
                <a:solidFill>
                  <a:schemeClr val="lt1"/>
                </a:solidFill>
                <a:latin typeface="+mn-lt"/>
                <a:ea typeface="+mn-ea"/>
                <a:cs typeface="+mn-cs"/>
              </a:defRPr>
            </a:lvl1pPr>
            <a:lvl2pPr marL="411476" algn="l" rtl="0" fontAlgn="base">
              <a:spcBef>
                <a:spcPct val="0"/>
              </a:spcBef>
              <a:spcAft>
                <a:spcPct val="0"/>
              </a:spcAft>
              <a:defRPr sz="2200" kern="1200">
                <a:solidFill>
                  <a:schemeClr val="lt1"/>
                </a:solidFill>
                <a:latin typeface="+mn-lt"/>
                <a:ea typeface="+mn-ea"/>
                <a:cs typeface="+mn-cs"/>
              </a:defRPr>
            </a:lvl2pPr>
            <a:lvl3pPr marL="822952" algn="l" rtl="0" fontAlgn="base">
              <a:spcBef>
                <a:spcPct val="0"/>
              </a:spcBef>
              <a:spcAft>
                <a:spcPct val="0"/>
              </a:spcAft>
              <a:defRPr sz="2200" kern="1200">
                <a:solidFill>
                  <a:schemeClr val="lt1"/>
                </a:solidFill>
                <a:latin typeface="+mn-lt"/>
                <a:ea typeface="+mn-ea"/>
                <a:cs typeface="+mn-cs"/>
              </a:defRPr>
            </a:lvl3pPr>
            <a:lvl4pPr marL="1234427" algn="l" rtl="0" fontAlgn="base">
              <a:spcBef>
                <a:spcPct val="0"/>
              </a:spcBef>
              <a:spcAft>
                <a:spcPct val="0"/>
              </a:spcAft>
              <a:defRPr sz="2200" kern="1200">
                <a:solidFill>
                  <a:schemeClr val="lt1"/>
                </a:solidFill>
                <a:latin typeface="+mn-lt"/>
                <a:ea typeface="+mn-ea"/>
                <a:cs typeface="+mn-cs"/>
              </a:defRPr>
            </a:lvl4pPr>
            <a:lvl5pPr marL="1645904" algn="l" rtl="0" fontAlgn="base">
              <a:spcBef>
                <a:spcPct val="0"/>
              </a:spcBef>
              <a:spcAft>
                <a:spcPct val="0"/>
              </a:spcAft>
              <a:defRPr sz="2200" kern="1200">
                <a:solidFill>
                  <a:schemeClr val="lt1"/>
                </a:solidFill>
                <a:latin typeface="+mn-lt"/>
                <a:ea typeface="+mn-ea"/>
                <a:cs typeface="+mn-cs"/>
              </a:defRPr>
            </a:lvl5pPr>
            <a:lvl6pPr marL="2057379" algn="l" defTabSz="411476" rtl="0" eaLnBrk="1" latinLnBrk="0" hangingPunct="1">
              <a:defRPr sz="2200" kern="1200">
                <a:solidFill>
                  <a:schemeClr val="lt1"/>
                </a:solidFill>
                <a:latin typeface="+mn-lt"/>
                <a:ea typeface="+mn-ea"/>
                <a:cs typeface="+mn-cs"/>
              </a:defRPr>
            </a:lvl6pPr>
            <a:lvl7pPr marL="2468856" algn="l" defTabSz="411476" rtl="0" eaLnBrk="1" latinLnBrk="0" hangingPunct="1">
              <a:defRPr sz="2200" kern="1200">
                <a:solidFill>
                  <a:schemeClr val="lt1"/>
                </a:solidFill>
                <a:latin typeface="+mn-lt"/>
                <a:ea typeface="+mn-ea"/>
                <a:cs typeface="+mn-cs"/>
              </a:defRPr>
            </a:lvl7pPr>
            <a:lvl8pPr marL="2880331" algn="l" defTabSz="411476" rtl="0" eaLnBrk="1" latinLnBrk="0" hangingPunct="1">
              <a:defRPr sz="2200" kern="1200">
                <a:solidFill>
                  <a:schemeClr val="lt1"/>
                </a:solidFill>
                <a:latin typeface="+mn-lt"/>
                <a:ea typeface="+mn-ea"/>
                <a:cs typeface="+mn-cs"/>
              </a:defRPr>
            </a:lvl8pPr>
            <a:lvl9pPr marL="3291807" algn="l" defTabSz="411476" rtl="0" eaLnBrk="1" latinLnBrk="0" hangingPunct="1">
              <a:defRPr sz="2200" kern="1200">
                <a:solidFill>
                  <a:schemeClr val="lt1"/>
                </a:solidFill>
                <a:latin typeface="+mn-lt"/>
                <a:ea typeface="+mn-ea"/>
                <a:cs typeface="+mn-cs"/>
              </a:defRPr>
            </a:lvl9pPr>
          </a:lstStyle>
          <a:p>
            <a:pPr algn="ctr"/>
            <a:r>
              <a:rPr lang="en-US" dirty="0">
                <a:solidFill>
                  <a:schemeClr val="tx1"/>
                </a:solidFill>
              </a:rPr>
              <a:t>A CSS </a:t>
            </a:r>
            <a:r>
              <a:rPr lang="en-US" dirty="0">
                <a:solidFill>
                  <a:srgbClr val="FF0000"/>
                </a:solidFill>
              </a:rPr>
              <a:t>Selector</a:t>
            </a:r>
          </a:p>
        </p:txBody>
      </p:sp>
      <p:sp>
        <p:nvSpPr>
          <p:cNvPr id="9" name="Right Brace 8"/>
          <p:cNvSpPr/>
          <p:nvPr/>
        </p:nvSpPr>
        <p:spPr>
          <a:xfrm>
            <a:off x="2659062" y="3964126"/>
            <a:ext cx="228600" cy="1068526"/>
          </a:xfrm>
          <a:prstGeom prst="rightBrace">
            <a:avLst/>
          </a:prstGeom>
          <a:ln w="57150"/>
        </p:spPr>
        <p:style>
          <a:lnRef idx="1">
            <a:schemeClr val="accent1"/>
          </a:lnRef>
          <a:fillRef idx="0">
            <a:schemeClr val="accent1"/>
          </a:fillRef>
          <a:effectRef idx="0">
            <a:schemeClr val="accent1"/>
          </a:effectRef>
          <a:fontRef idx="minor">
            <a:schemeClr val="tx1"/>
          </a:fontRef>
        </p:style>
        <p:txBody>
          <a:bodyPr rtlCol="1" anchor="ctr"/>
          <a:lstStyle/>
          <a:p>
            <a:pPr algn="ctr"/>
            <a:endParaRPr lang="ar-JO"/>
          </a:p>
        </p:txBody>
      </p:sp>
    </p:spTree>
    <p:extLst>
      <p:ext uri="{BB962C8B-B14F-4D97-AF65-F5344CB8AC3E}">
        <p14:creationId xmlns:p14="http://schemas.microsoft.com/office/powerpoint/2010/main" val="2675382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5934"/>
            <a:ext cx="7620000" cy="639762"/>
          </a:xfrm>
        </p:spPr>
        <p:txBody>
          <a:bodyPr/>
          <a:lstStyle/>
          <a:p>
            <a:r>
              <a:rPr lang="en-US" dirty="0">
                <a:solidFill>
                  <a:srgbClr val="0070C0"/>
                </a:solidFill>
              </a:rPr>
              <a:t>Naming</a:t>
            </a:r>
            <a:r>
              <a:rPr lang="en-US" dirty="0"/>
              <a:t> HTML </a:t>
            </a:r>
            <a:r>
              <a:rPr lang="en-US" dirty="0">
                <a:solidFill>
                  <a:srgbClr val="7030A0"/>
                </a:solidFill>
              </a:rPr>
              <a:t>elements</a:t>
            </a:r>
            <a:endParaRPr lang="ar-JO" dirty="0">
              <a:solidFill>
                <a:srgbClr val="7030A0"/>
              </a:solidFill>
            </a:endParaRPr>
          </a:p>
        </p:txBody>
      </p:sp>
      <p:sp>
        <p:nvSpPr>
          <p:cNvPr id="3" name="Content Placeholder 2"/>
          <p:cNvSpPr>
            <a:spLocks noGrp="1"/>
          </p:cNvSpPr>
          <p:nvPr>
            <p:ph idx="1"/>
          </p:nvPr>
        </p:nvSpPr>
        <p:spPr>
          <a:xfrm>
            <a:off x="441325" y="1089818"/>
            <a:ext cx="7620000" cy="4373563"/>
          </a:xfrm>
        </p:spPr>
        <p:txBody>
          <a:bodyPr>
            <a:normAutofit/>
          </a:bodyPr>
          <a:lstStyle/>
          <a:p>
            <a:pPr marL="342900" indent="-342900">
              <a:buFont typeface="Arial" panose="020B0604020202020204" pitchFamily="34" charset="0"/>
              <a:buChar char="•"/>
            </a:pPr>
            <a:r>
              <a:rPr lang="en-US" b="0" dirty="0"/>
              <a:t>There are </a:t>
            </a:r>
            <a:r>
              <a:rPr lang="en-US" dirty="0">
                <a:solidFill>
                  <a:srgbClr val="0070C0"/>
                </a:solidFill>
              </a:rPr>
              <a:t>two</a:t>
            </a:r>
            <a:r>
              <a:rPr lang="en-US" b="0" dirty="0"/>
              <a:t> </a:t>
            </a:r>
            <a:r>
              <a:rPr lang="en-US" dirty="0">
                <a:solidFill>
                  <a:srgbClr val="7030A0"/>
                </a:solidFill>
              </a:rPr>
              <a:t>naming</a:t>
            </a:r>
            <a:r>
              <a:rPr lang="en-US" b="0" dirty="0"/>
              <a:t> </a:t>
            </a:r>
            <a:r>
              <a:rPr lang="en-US" b="0" dirty="0">
                <a:solidFill>
                  <a:srgbClr val="0070C0"/>
                </a:solidFill>
              </a:rPr>
              <a:t>options</a:t>
            </a:r>
            <a:r>
              <a:rPr lang="en-US" b="0" dirty="0"/>
              <a:t> for an HTML element: </a:t>
            </a:r>
          </a:p>
          <a:p>
            <a:pPr marL="800100" lvl="1" indent="-342900">
              <a:buFont typeface="Wingdings" panose="05000000000000000000" pitchFamily="2" charset="2"/>
              <a:buChar char="ü"/>
            </a:pPr>
            <a:r>
              <a:rPr lang="en-US" b="0" dirty="0"/>
              <a:t>assigning “</a:t>
            </a:r>
            <a:r>
              <a:rPr lang="en-US" b="1" dirty="0">
                <a:solidFill>
                  <a:srgbClr val="0070C0"/>
                </a:solidFill>
              </a:rPr>
              <a:t>ID</a:t>
            </a:r>
            <a:r>
              <a:rPr lang="en-US" b="0" dirty="0"/>
              <a:t>” names </a:t>
            </a:r>
          </a:p>
          <a:p>
            <a:pPr marL="800100" lvl="1" indent="-342900">
              <a:buFont typeface="Wingdings" panose="05000000000000000000" pitchFamily="2" charset="2"/>
              <a:buChar char="ü"/>
            </a:pPr>
            <a:r>
              <a:rPr lang="en-US" b="0" i="1" dirty="0"/>
              <a:t>and</a:t>
            </a:r>
            <a:r>
              <a:rPr lang="en-US" b="0" dirty="0"/>
              <a:t> “</a:t>
            </a:r>
            <a:r>
              <a:rPr lang="en-US" b="1" dirty="0">
                <a:solidFill>
                  <a:srgbClr val="0070C0"/>
                </a:solidFill>
              </a:rPr>
              <a:t>class</a:t>
            </a:r>
            <a:r>
              <a:rPr lang="en-US" b="0" dirty="0"/>
              <a:t> names.”  </a:t>
            </a:r>
          </a:p>
          <a:p>
            <a:pPr marL="342900" indent="-342900">
              <a:buFont typeface="Arial" panose="020B0604020202020204" pitchFamily="34" charset="0"/>
              <a:buChar char="•"/>
            </a:pPr>
            <a:r>
              <a:rPr lang="en-US" b="0" dirty="0"/>
              <a:t>An </a:t>
            </a:r>
            <a:r>
              <a:rPr lang="en-US" dirty="0">
                <a:solidFill>
                  <a:srgbClr val="FF0000"/>
                </a:solidFill>
              </a:rPr>
              <a:t>id</a:t>
            </a:r>
            <a:r>
              <a:rPr lang="en-US" b="0" dirty="0"/>
              <a:t> </a:t>
            </a:r>
            <a:r>
              <a:rPr lang="en-US" b="0" dirty="0">
                <a:solidFill>
                  <a:srgbClr val="7030A0"/>
                </a:solidFill>
              </a:rPr>
              <a:t>declaration</a:t>
            </a:r>
            <a:r>
              <a:rPr lang="en-US" b="0" dirty="0"/>
              <a:t> is the </a:t>
            </a:r>
            <a:r>
              <a:rPr lang="en-US" b="0" i="1" dirty="0">
                <a:solidFill>
                  <a:srgbClr val="7030A0"/>
                </a:solidFill>
              </a:rPr>
              <a:t>same as </a:t>
            </a:r>
            <a:r>
              <a:rPr lang="en-US" b="0" dirty="0"/>
              <a:t>a </a:t>
            </a:r>
            <a:r>
              <a:rPr lang="en-US" dirty="0">
                <a:solidFill>
                  <a:srgbClr val="FF0000"/>
                </a:solidFill>
              </a:rPr>
              <a:t>class</a:t>
            </a:r>
            <a:r>
              <a:rPr lang="en-US" b="0" dirty="0"/>
              <a:t> declaration, </a:t>
            </a:r>
            <a:r>
              <a:rPr lang="en-US" i="1" dirty="0">
                <a:solidFill>
                  <a:srgbClr val="0070C0"/>
                </a:solidFill>
              </a:rPr>
              <a:t>except</a:t>
            </a:r>
            <a:r>
              <a:rPr lang="en-US" b="0" dirty="0"/>
              <a:t> that </a:t>
            </a:r>
            <a:r>
              <a:rPr lang="en-US" b="0" u="sng" dirty="0"/>
              <a:t>it should </a:t>
            </a:r>
            <a:r>
              <a:rPr lang="en-US" b="0" u="sng" dirty="0">
                <a:solidFill>
                  <a:srgbClr val="00B050"/>
                </a:solidFill>
              </a:rPr>
              <a:t>only be used </a:t>
            </a:r>
            <a:r>
              <a:rPr lang="en-US" b="0" dirty="0">
                <a:solidFill>
                  <a:srgbClr val="0070C0"/>
                </a:solidFill>
              </a:rPr>
              <a:t>specifically</a:t>
            </a:r>
            <a:r>
              <a:rPr lang="en-US" b="0" dirty="0"/>
              <a:t> </a:t>
            </a:r>
            <a:r>
              <a:rPr lang="en-US" b="0" dirty="0">
                <a:solidFill>
                  <a:srgbClr val="7030A0"/>
                </a:solidFill>
              </a:rPr>
              <a:t>once</a:t>
            </a:r>
            <a:r>
              <a:rPr lang="en-US" b="0" dirty="0"/>
              <a:t> </a:t>
            </a:r>
            <a:r>
              <a:rPr lang="en-US" b="0" dirty="0">
                <a:solidFill>
                  <a:srgbClr val="C00000"/>
                </a:solidFill>
              </a:rPr>
              <a:t>per</a:t>
            </a:r>
            <a:r>
              <a:rPr lang="en-US" b="0" dirty="0"/>
              <a:t> </a:t>
            </a:r>
            <a:r>
              <a:rPr lang="en-US" b="0" dirty="0">
                <a:solidFill>
                  <a:srgbClr val="FF0000"/>
                </a:solidFill>
              </a:rPr>
              <a:t>Web page.</a:t>
            </a:r>
          </a:p>
          <a:p>
            <a:endParaRPr lang="ar-JO" dirty="0"/>
          </a:p>
        </p:txBody>
      </p:sp>
      <p:sp>
        <p:nvSpPr>
          <p:cNvPr id="4" name="Slide Number Placeholder 3"/>
          <p:cNvSpPr>
            <a:spLocks noGrp="1"/>
          </p:cNvSpPr>
          <p:nvPr>
            <p:ph type="sldNum" sz="quarter" idx="12"/>
          </p:nvPr>
        </p:nvSpPr>
        <p:spPr/>
        <p:txBody>
          <a:bodyPr/>
          <a:lstStyle/>
          <a:p>
            <a:fld id="{F56B81A7-7EBE-4055-A988-4EA163496A0A}" type="slidenum">
              <a:rPr lang="en-US" smtClean="0"/>
              <a:t>7</a:t>
            </a:fld>
            <a:endParaRPr lang="en-US"/>
          </a:p>
        </p:txBody>
      </p:sp>
      <p:sp>
        <p:nvSpPr>
          <p:cNvPr id="5" name="TextBox 4">
            <a:extLst>
              <a:ext uri="{FF2B5EF4-FFF2-40B4-BE49-F238E27FC236}">
                <a16:creationId xmlns:a16="http://schemas.microsoft.com/office/drawing/2014/main" id="{DF3BA0EE-D691-4D5C-AF15-75FC1C2231FD}"/>
              </a:ext>
            </a:extLst>
          </p:cNvPr>
          <p:cNvSpPr txBox="1"/>
          <p:nvPr/>
        </p:nvSpPr>
        <p:spPr>
          <a:xfrm>
            <a:off x="549275" y="3158694"/>
            <a:ext cx="8153400" cy="1649682"/>
          </a:xfrm>
          <a:prstGeom prst="rect">
            <a:avLst/>
          </a:prstGeom>
          <a:solidFill>
            <a:schemeClr val="tx2">
              <a:lumMod val="20000"/>
              <a:lumOff val="80000"/>
            </a:schemeClr>
          </a:solidFill>
          <a:ln w="19050">
            <a:solidFill>
              <a:schemeClr val="tx1"/>
            </a:solidFill>
          </a:ln>
        </p:spPr>
        <p:txBody>
          <a:bodyPr wrap="square" rtlCol="0">
            <a:spAutoFit/>
          </a:bodyPr>
          <a:lstStyle/>
          <a:p>
            <a:pPr marL="0" lvl="1">
              <a:lnSpc>
                <a:spcPct val="90000"/>
              </a:lnSpc>
              <a:spcBef>
                <a:spcPts val="0"/>
              </a:spcBef>
              <a:buFontTx/>
              <a:buNone/>
            </a:pPr>
            <a:r>
              <a:rPr lang="en-US" sz="1600" b="1" dirty="0">
                <a:latin typeface="Courier New" pitchFamily="49" charset="0"/>
                <a:cs typeface="Courier New" pitchFamily="49" charset="0"/>
              </a:rPr>
              <a:t>&lt;h1 </a:t>
            </a:r>
            <a:r>
              <a:rPr lang="en-US" sz="1600" b="1" dirty="0"/>
              <a:t>class=</a:t>
            </a:r>
            <a:r>
              <a:rPr lang="en-US" sz="1600" dirty="0"/>
              <a:t>”</a:t>
            </a:r>
            <a:r>
              <a:rPr lang="en-US" sz="1600" dirty="0" err="1">
                <a:latin typeface="Courier"/>
                <a:cs typeface="Courier"/>
              </a:rPr>
              <a:t>myboldandbluelook</a:t>
            </a:r>
            <a:r>
              <a:rPr lang="en-US" sz="1600" dirty="0"/>
              <a:t>”&gt; Introduction &lt;/h1&gt;</a:t>
            </a:r>
          </a:p>
          <a:p>
            <a:pPr marL="0" lvl="1">
              <a:lnSpc>
                <a:spcPct val="90000"/>
              </a:lnSpc>
              <a:spcBef>
                <a:spcPts val="0"/>
              </a:spcBef>
              <a:buFontTx/>
              <a:buNone/>
            </a:pPr>
            <a:endParaRPr lang="en-US" sz="1600" dirty="0">
              <a:latin typeface="Courier"/>
            </a:endParaRPr>
          </a:p>
          <a:p>
            <a:pPr marL="0" lvl="1">
              <a:lnSpc>
                <a:spcPct val="90000"/>
              </a:lnSpc>
              <a:spcBef>
                <a:spcPts val="0"/>
              </a:spcBef>
              <a:buFontTx/>
              <a:buNone/>
            </a:pPr>
            <a:r>
              <a:rPr lang="en-US" sz="1600" dirty="0">
                <a:latin typeface="Courier"/>
              </a:rPr>
              <a:t>.</a:t>
            </a:r>
            <a:r>
              <a:rPr lang="en-US" sz="1600" dirty="0" err="1">
                <a:latin typeface="Courier"/>
              </a:rPr>
              <a:t>myboldandbluelook</a:t>
            </a:r>
            <a:endParaRPr lang="en-US" sz="1600" dirty="0">
              <a:latin typeface="Courier"/>
            </a:endParaRPr>
          </a:p>
          <a:p>
            <a:pPr marL="0" lvl="1">
              <a:lnSpc>
                <a:spcPct val="90000"/>
              </a:lnSpc>
              <a:spcBef>
                <a:spcPts val="0"/>
              </a:spcBef>
              <a:buFontTx/>
              <a:buNone/>
            </a:pPr>
            <a:r>
              <a:rPr lang="en-US" sz="1600" dirty="0">
                <a:latin typeface="Courier"/>
              </a:rPr>
              <a:t>{</a:t>
            </a:r>
          </a:p>
          <a:p>
            <a:pPr marL="0" lvl="1">
              <a:lnSpc>
                <a:spcPct val="90000"/>
              </a:lnSpc>
              <a:spcBef>
                <a:spcPts val="0"/>
              </a:spcBef>
              <a:buFontTx/>
              <a:buNone/>
            </a:pPr>
            <a:r>
              <a:rPr lang="en-US" sz="1600" dirty="0">
                <a:latin typeface="Courier"/>
              </a:rPr>
              <a:t>  font-weight: bold;</a:t>
            </a:r>
          </a:p>
          <a:p>
            <a:pPr marL="0" lvl="1">
              <a:lnSpc>
                <a:spcPct val="90000"/>
              </a:lnSpc>
              <a:spcBef>
                <a:spcPts val="0"/>
              </a:spcBef>
              <a:buFontTx/>
              <a:buNone/>
            </a:pPr>
            <a:r>
              <a:rPr lang="en-US" sz="1600" dirty="0">
                <a:latin typeface="Courier"/>
              </a:rPr>
              <a:t>  color: blue;</a:t>
            </a:r>
          </a:p>
          <a:p>
            <a:pPr marL="0" lvl="1">
              <a:lnSpc>
                <a:spcPct val="90000"/>
              </a:lnSpc>
              <a:spcBef>
                <a:spcPts val="0"/>
              </a:spcBef>
              <a:buFontTx/>
              <a:buNone/>
            </a:pPr>
            <a:r>
              <a:rPr lang="en-US" sz="1600" dirty="0">
                <a:latin typeface="Courier"/>
              </a:rPr>
              <a:t>}</a:t>
            </a:r>
          </a:p>
        </p:txBody>
      </p:sp>
      <p:sp>
        <p:nvSpPr>
          <p:cNvPr id="7" name="TextBox 6">
            <a:extLst>
              <a:ext uri="{FF2B5EF4-FFF2-40B4-BE49-F238E27FC236}">
                <a16:creationId xmlns:a16="http://schemas.microsoft.com/office/drawing/2014/main" id="{21031A47-1EF7-4EE8-83C5-A76D1F6AD207}"/>
              </a:ext>
            </a:extLst>
          </p:cNvPr>
          <p:cNvSpPr txBox="1"/>
          <p:nvPr/>
        </p:nvSpPr>
        <p:spPr>
          <a:xfrm>
            <a:off x="549275" y="4888539"/>
            <a:ext cx="8153400" cy="1643527"/>
          </a:xfrm>
          <a:prstGeom prst="rect">
            <a:avLst/>
          </a:prstGeom>
          <a:solidFill>
            <a:schemeClr val="tx2">
              <a:lumMod val="20000"/>
              <a:lumOff val="80000"/>
            </a:schemeClr>
          </a:solidFill>
          <a:ln w="19050">
            <a:solidFill>
              <a:schemeClr val="tx1"/>
            </a:solidFill>
          </a:ln>
        </p:spPr>
        <p:txBody>
          <a:bodyPr wrap="square" rtlCol="0">
            <a:spAutoFit/>
          </a:bodyPr>
          <a:lstStyle/>
          <a:p>
            <a:pPr marL="0" lvl="1">
              <a:lnSpc>
                <a:spcPct val="90000"/>
              </a:lnSpc>
              <a:spcBef>
                <a:spcPts val="0"/>
              </a:spcBef>
              <a:buFontTx/>
              <a:buNone/>
            </a:pPr>
            <a:r>
              <a:rPr lang="en-US" sz="1600" b="1" dirty="0">
                <a:latin typeface="Courier New" pitchFamily="49" charset="0"/>
                <a:cs typeface="Courier New" pitchFamily="49" charset="0"/>
              </a:rPr>
              <a:t>&lt;h1 </a:t>
            </a:r>
            <a:r>
              <a:rPr lang="en-US" sz="1600" b="1" dirty="0"/>
              <a:t>id=</a:t>
            </a:r>
            <a:r>
              <a:rPr lang="en-US" sz="1600" dirty="0"/>
              <a:t>”</a:t>
            </a:r>
            <a:r>
              <a:rPr lang="en-US" sz="1600" dirty="0" err="1">
                <a:latin typeface="Courier"/>
                <a:cs typeface="Courier"/>
              </a:rPr>
              <a:t>myboldandbluelook</a:t>
            </a:r>
            <a:r>
              <a:rPr lang="en-US" sz="1600" dirty="0"/>
              <a:t>”&gt; Introduction &lt;/h1&gt; </a:t>
            </a:r>
          </a:p>
          <a:p>
            <a:pPr marL="0" lvl="1">
              <a:lnSpc>
                <a:spcPct val="90000"/>
              </a:lnSpc>
              <a:spcBef>
                <a:spcPts val="0"/>
              </a:spcBef>
              <a:buFontTx/>
              <a:buNone/>
            </a:pPr>
            <a:endParaRPr lang="en-US" sz="1600" dirty="0">
              <a:latin typeface="Courier"/>
            </a:endParaRPr>
          </a:p>
          <a:p>
            <a:pPr marL="0" lvl="1">
              <a:lnSpc>
                <a:spcPct val="90000"/>
              </a:lnSpc>
              <a:spcBef>
                <a:spcPts val="0"/>
              </a:spcBef>
              <a:buFontTx/>
              <a:buNone/>
            </a:pPr>
            <a:r>
              <a:rPr lang="en-US" sz="1600" dirty="0">
                <a:latin typeface="Courier"/>
              </a:rPr>
              <a:t>#</a:t>
            </a:r>
            <a:r>
              <a:rPr lang="en-US" sz="1600" dirty="0" err="1">
                <a:latin typeface="Courier"/>
              </a:rPr>
              <a:t>myboldandbluelook</a:t>
            </a:r>
            <a:endParaRPr lang="en-US" sz="1600" dirty="0">
              <a:latin typeface="Courier"/>
            </a:endParaRPr>
          </a:p>
          <a:p>
            <a:pPr marL="0" lvl="1">
              <a:lnSpc>
                <a:spcPct val="90000"/>
              </a:lnSpc>
              <a:spcBef>
                <a:spcPts val="0"/>
              </a:spcBef>
              <a:buFontTx/>
              <a:buNone/>
            </a:pPr>
            <a:r>
              <a:rPr lang="en-US" sz="1600" dirty="0">
                <a:latin typeface="Courier"/>
              </a:rPr>
              <a:t>{</a:t>
            </a:r>
          </a:p>
          <a:p>
            <a:pPr marL="0" lvl="1">
              <a:lnSpc>
                <a:spcPct val="90000"/>
              </a:lnSpc>
              <a:spcBef>
                <a:spcPts val="0"/>
              </a:spcBef>
              <a:buFontTx/>
              <a:buNone/>
            </a:pPr>
            <a:r>
              <a:rPr lang="en-US" sz="1600" dirty="0">
                <a:latin typeface="Courier"/>
              </a:rPr>
              <a:t>  font-weight: bold;</a:t>
            </a:r>
          </a:p>
          <a:p>
            <a:pPr marL="0" lvl="1">
              <a:lnSpc>
                <a:spcPct val="90000"/>
              </a:lnSpc>
              <a:spcBef>
                <a:spcPts val="0"/>
              </a:spcBef>
              <a:buFontTx/>
              <a:buNone/>
            </a:pPr>
            <a:r>
              <a:rPr lang="en-US" sz="1600" dirty="0">
                <a:latin typeface="Courier"/>
              </a:rPr>
              <a:t>  color: blue;</a:t>
            </a:r>
          </a:p>
          <a:p>
            <a:pPr marL="0" lvl="1">
              <a:lnSpc>
                <a:spcPct val="90000"/>
              </a:lnSpc>
              <a:spcBef>
                <a:spcPts val="0"/>
              </a:spcBef>
              <a:buFontTx/>
              <a:buNone/>
            </a:pPr>
            <a:r>
              <a:rPr lang="en-US" sz="1600" dirty="0">
                <a:latin typeface="Courier"/>
              </a:rPr>
              <a:t>}</a:t>
            </a:r>
          </a:p>
        </p:txBody>
      </p:sp>
      <p:cxnSp>
        <p:nvCxnSpPr>
          <p:cNvPr id="9" name="Straight Connector 8">
            <a:extLst>
              <a:ext uri="{FF2B5EF4-FFF2-40B4-BE49-F238E27FC236}">
                <a16:creationId xmlns:a16="http://schemas.microsoft.com/office/drawing/2014/main" id="{EEFC1197-0FCF-46F1-BEB7-7B1D42754CA8}"/>
              </a:ext>
            </a:extLst>
          </p:cNvPr>
          <p:cNvCxnSpPr>
            <a:cxnSpLocks/>
          </p:cNvCxnSpPr>
          <p:nvPr/>
        </p:nvCxnSpPr>
        <p:spPr>
          <a:xfrm>
            <a:off x="549275" y="3657600"/>
            <a:ext cx="81534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1702E32-255F-4657-B06E-3B3EBEE3CA02}"/>
              </a:ext>
            </a:extLst>
          </p:cNvPr>
          <p:cNvCxnSpPr>
            <a:cxnSpLocks/>
          </p:cNvCxnSpPr>
          <p:nvPr/>
        </p:nvCxnSpPr>
        <p:spPr>
          <a:xfrm>
            <a:off x="549275" y="5257800"/>
            <a:ext cx="81534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8619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620000" cy="609600"/>
          </a:xfrm>
        </p:spPr>
        <p:txBody>
          <a:bodyPr/>
          <a:lstStyle/>
          <a:p>
            <a:r>
              <a:rPr lang="en-US" dirty="0">
                <a:solidFill>
                  <a:srgbClr val="0070C0"/>
                </a:solidFill>
              </a:rPr>
              <a:t>Attaching</a:t>
            </a:r>
            <a:r>
              <a:rPr lang="en-US" dirty="0"/>
              <a:t> a CSS </a:t>
            </a:r>
            <a:r>
              <a:rPr lang="en-US" dirty="0">
                <a:solidFill>
                  <a:srgbClr val="7030A0"/>
                </a:solidFill>
              </a:rPr>
              <a:t>file:</a:t>
            </a:r>
            <a:r>
              <a:rPr lang="en-US" dirty="0"/>
              <a:t> </a:t>
            </a:r>
            <a:r>
              <a:rPr lang="en-US" dirty="0">
                <a:solidFill>
                  <a:srgbClr val="FF0000"/>
                </a:solidFill>
              </a:rPr>
              <a:t>&lt;link&gt;</a:t>
            </a:r>
          </a:p>
        </p:txBody>
      </p:sp>
      <p:sp>
        <p:nvSpPr>
          <p:cNvPr id="8" name="Content Placeholder 7"/>
          <p:cNvSpPr>
            <a:spLocks noGrp="1"/>
          </p:cNvSpPr>
          <p:nvPr>
            <p:ph idx="1"/>
          </p:nvPr>
        </p:nvSpPr>
        <p:spPr>
          <a:xfrm>
            <a:off x="482859" y="5105400"/>
            <a:ext cx="8153400" cy="1524000"/>
          </a:xfrm>
        </p:spPr>
        <p:txBody>
          <a:bodyPr>
            <a:normAutofit fontScale="92500" lnSpcReduction="20000"/>
          </a:bodyPr>
          <a:lstStyle/>
          <a:p>
            <a:r>
              <a:rPr lang="en-US" sz="2200" dirty="0"/>
              <a:t>A page can link to multiple style sheet files</a:t>
            </a:r>
          </a:p>
          <a:p>
            <a:pPr lvl="1"/>
            <a:r>
              <a:rPr lang="en-US" sz="2100" dirty="0"/>
              <a:t>In case of a conflict (two sheets define a style for the same HTML element), the latter sheet's properties will be used</a:t>
            </a:r>
          </a:p>
          <a:p>
            <a:pPr lvl="1"/>
            <a:r>
              <a:rPr lang="en-US" sz="2100" dirty="0"/>
              <a:t>The </a:t>
            </a:r>
            <a:r>
              <a:rPr lang="en-US" sz="2100" dirty="0" err="1">
                <a:solidFill>
                  <a:srgbClr val="FF0000"/>
                </a:solidFill>
              </a:rPr>
              <a:t>rel</a:t>
            </a:r>
            <a:r>
              <a:rPr lang="en-US" sz="2100" dirty="0"/>
              <a:t> </a:t>
            </a:r>
            <a:r>
              <a:rPr lang="en-US" sz="2100" dirty="0">
                <a:solidFill>
                  <a:srgbClr val="0070C0"/>
                </a:solidFill>
              </a:rPr>
              <a:t>attribute</a:t>
            </a:r>
            <a:r>
              <a:rPr lang="en-US" sz="2100" dirty="0"/>
              <a:t> </a:t>
            </a:r>
            <a:r>
              <a:rPr lang="en-US" sz="2100" dirty="0">
                <a:solidFill>
                  <a:srgbClr val="00B050"/>
                </a:solidFill>
              </a:rPr>
              <a:t>defines</a:t>
            </a:r>
            <a:r>
              <a:rPr lang="en-US" sz="2100" dirty="0"/>
              <a:t> the </a:t>
            </a:r>
            <a:r>
              <a:rPr lang="en-US" sz="2100" dirty="0">
                <a:solidFill>
                  <a:srgbClr val="7030A0"/>
                </a:solidFill>
              </a:rPr>
              <a:t>relationship</a:t>
            </a:r>
            <a:r>
              <a:rPr lang="en-US" sz="2100" dirty="0"/>
              <a:t> </a:t>
            </a:r>
            <a:r>
              <a:rPr lang="en-US" sz="2100" dirty="0">
                <a:solidFill>
                  <a:srgbClr val="FFC000"/>
                </a:solidFill>
              </a:rPr>
              <a:t>between</a:t>
            </a:r>
            <a:r>
              <a:rPr lang="en-US" sz="2100" dirty="0"/>
              <a:t> the </a:t>
            </a:r>
            <a:r>
              <a:rPr lang="en-US" sz="2100" dirty="0">
                <a:solidFill>
                  <a:srgbClr val="FF0000"/>
                </a:solidFill>
              </a:rPr>
              <a:t>current page </a:t>
            </a:r>
            <a:r>
              <a:rPr lang="en-US" sz="2100" dirty="0"/>
              <a:t>and </a:t>
            </a:r>
            <a:r>
              <a:rPr lang="en-US" sz="2100" dirty="0">
                <a:solidFill>
                  <a:srgbClr val="FF0000"/>
                </a:solidFill>
              </a:rPr>
              <a:t>the linked page</a:t>
            </a:r>
            <a:r>
              <a:rPr lang="en-US" sz="2100" dirty="0"/>
              <a:t>. The </a:t>
            </a:r>
            <a:r>
              <a:rPr lang="en-US" sz="2100" dirty="0" err="1"/>
              <a:t>rel</a:t>
            </a:r>
            <a:r>
              <a:rPr lang="en-US" sz="2100" dirty="0"/>
              <a:t>="icon"</a:t>
            </a:r>
          </a:p>
        </p:txBody>
      </p:sp>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8</a:t>
            </a:fld>
            <a:endParaRPr lang="en-US"/>
          </a:p>
        </p:txBody>
      </p:sp>
      <p:sp>
        <p:nvSpPr>
          <p:cNvPr id="6" name="TextBox 5"/>
          <p:cNvSpPr txBox="1"/>
          <p:nvPr/>
        </p:nvSpPr>
        <p:spPr>
          <a:xfrm>
            <a:off x="457200" y="2251860"/>
            <a:ext cx="8153400" cy="1477328"/>
          </a:xfrm>
          <a:prstGeom prst="rect">
            <a:avLst/>
          </a:prstGeom>
          <a:solidFill>
            <a:schemeClr val="bg1">
              <a:lumMod val="95000"/>
            </a:schemeClr>
          </a:solidFill>
          <a:ln w="19050">
            <a:solidFill>
              <a:schemeClr val="tx1"/>
            </a:solidFill>
          </a:ln>
        </p:spPr>
        <p:txBody>
          <a:bodyPr wrap="square" rtlCol="0">
            <a:spAutoFit/>
          </a:bodyPr>
          <a:lstStyle/>
          <a:p>
            <a:r>
              <a:rPr lang="en-US" dirty="0">
                <a:latin typeface="Courier New" pitchFamily="49" charset="0"/>
                <a:cs typeface="Courier New" pitchFamily="49" charset="0"/>
              </a:rPr>
              <a:t>&lt;head&gt;</a:t>
            </a:r>
          </a:p>
          <a:p>
            <a:r>
              <a:rPr lang="en-US" dirty="0">
                <a:latin typeface="Courier New" pitchFamily="49" charset="0"/>
                <a:cs typeface="Courier New" pitchFamily="49" charset="0"/>
              </a:rPr>
              <a:t>...</a:t>
            </a:r>
          </a:p>
          <a:p>
            <a:r>
              <a:rPr lang="en-US" b="1" dirty="0">
                <a:latin typeface="Courier New" pitchFamily="49" charset="0"/>
                <a:cs typeface="Courier New" pitchFamily="49" charset="0"/>
              </a:rPr>
              <a:t>&lt;link </a:t>
            </a:r>
            <a:r>
              <a:rPr lang="en-US" b="1" dirty="0" err="1">
                <a:latin typeface="Courier New" pitchFamily="49" charset="0"/>
                <a:cs typeface="Courier New" pitchFamily="49" charset="0"/>
              </a:rPr>
              <a:t>href</a:t>
            </a:r>
            <a:r>
              <a:rPr lang="en-US" b="1" dirty="0">
                <a:latin typeface="Courier New" pitchFamily="49" charset="0"/>
                <a:cs typeface="Courier New" pitchFamily="49" charset="0"/>
              </a:rPr>
              <a:t>="</a:t>
            </a:r>
            <a:r>
              <a:rPr lang="en-US" i="1" dirty="0">
                <a:latin typeface="Courier New" pitchFamily="49" charset="0"/>
                <a:cs typeface="Courier New" pitchFamily="49" charset="0"/>
              </a:rPr>
              <a:t>filename</a:t>
            </a:r>
            <a:r>
              <a:rPr lang="en-US" b="1" dirty="0">
                <a:latin typeface="Courier New" pitchFamily="49" charset="0"/>
                <a:cs typeface="Courier New" pitchFamily="49" charset="0"/>
              </a:rPr>
              <a:t>" type="text/</a:t>
            </a:r>
            <a:r>
              <a:rPr lang="en-US" b="1" dirty="0" err="1">
                <a:latin typeface="Courier New" pitchFamily="49" charset="0"/>
                <a:cs typeface="Courier New" pitchFamily="49" charset="0"/>
              </a:rPr>
              <a:t>css</a:t>
            </a:r>
            <a:r>
              <a:rPr lang="en-US" b="1" dirty="0">
                <a:latin typeface="Courier New" pitchFamily="49" charset="0"/>
                <a:cs typeface="Courier New" pitchFamily="49" charset="0"/>
              </a:rPr>
              <a:t>" </a:t>
            </a:r>
            <a:r>
              <a:rPr lang="en-US" b="1" dirty="0" err="1">
                <a:latin typeface="Courier New" pitchFamily="49" charset="0"/>
                <a:cs typeface="Courier New" pitchFamily="49" charset="0"/>
              </a:rPr>
              <a:t>rel</a:t>
            </a:r>
            <a:r>
              <a:rPr lang="en-US" b="1" dirty="0">
                <a:latin typeface="Courier New" pitchFamily="49" charset="0"/>
                <a:cs typeface="Courier New" pitchFamily="49" charset="0"/>
              </a:rPr>
              <a:t>="</a:t>
            </a:r>
            <a:r>
              <a:rPr lang="en-US" b="1" dirty="0" err="1">
                <a:latin typeface="Courier New" pitchFamily="49" charset="0"/>
                <a:cs typeface="Courier New" pitchFamily="49" charset="0"/>
              </a:rPr>
              <a:t>stylesheet</a:t>
            </a:r>
            <a:r>
              <a:rPr lang="en-US" b="1" dirty="0">
                <a:latin typeface="Courier New" pitchFamily="49" charset="0"/>
                <a:cs typeface="Courier New" pitchFamily="49" charset="0"/>
              </a:rPr>
              <a:t>" /&gt;</a:t>
            </a:r>
          </a:p>
          <a:p>
            <a:r>
              <a:rPr lang="en-US" dirty="0">
                <a:latin typeface="Courier New" pitchFamily="49" charset="0"/>
                <a:cs typeface="Courier New" pitchFamily="49" charset="0"/>
              </a:rPr>
              <a:t>...</a:t>
            </a:r>
          </a:p>
          <a:p>
            <a:r>
              <a:rPr lang="en-US" dirty="0">
                <a:latin typeface="Courier New" pitchFamily="49" charset="0"/>
                <a:cs typeface="Courier New" pitchFamily="49" charset="0"/>
              </a:rPr>
              <a:t>&lt;/head&gt;						       </a:t>
            </a:r>
            <a:r>
              <a:rPr lang="en-US" i="1" dirty="0">
                <a:solidFill>
                  <a:schemeClr val="tx1">
                    <a:lumMod val="50000"/>
                    <a:lumOff val="50000"/>
                  </a:schemeClr>
                </a:solidFill>
                <a:latin typeface="Consolas" pitchFamily="49" charset="0"/>
                <a:cs typeface="Consolas" pitchFamily="49" charset="0"/>
              </a:rPr>
              <a:t>HTML</a:t>
            </a:r>
          </a:p>
        </p:txBody>
      </p:sp>
      <p:sp>
        <p:nvSpPr>
          <p:cNvPr id="9" name="TextBox 8"/>
          <p:cNvSpPr txBox="1"/>
          <p:nvPr/>
        </p:nvSpPr>
        <p:spPr>
          <a:xfrm>
            <a:off x="482859" y="3780016"/>
            <a:ext cx="8153400" cy="1200329"/>
          </a:xfrm>
          <a:prstGeom prst="rect">
            <a:avLst/>
          </a:prstGeom>
          <a:solidFill>
            <a:schemeClr val="accent6">
              <a:lumMod val="40000"/>
              <a:lumOff val="60000"/>
            </a:schemeClr>
          </a:solidFill>
          <a:ln w="19050">
            <a:solidFill>
              <a:schemeClr val="tx1"/>
            </a:solidFill>
          </a:ln>
        </p:spPr>
        <p:txBody>
          <a:bodyPr wrap="square" rtlCol="0">
            <a:spAutoFit/>
          </a:bodyPr>
          <a:lstStyle/>
          <a:p>
            <a:endParaRPr lang="en-US" dirty="0">
              <a:latin typeface="Courier New" pitchFamily="49" charset="0"/>
              <a:cs typeface="Courier New" pitchFamily="49" charset="0"/>
            </a:endParaRPr>
          </a:p>
          <a:p>
            <a:r>
              <a:rPr lang="en-US" dirty="0">
                <a:latin typeface="Courier New" pitchFamily="49" charset="0"/>
                <a:cs typeface="Courier New" pitchFamily="49" charset="0"/>
              </a:rPr>
              <a:t>&lt;link </a:t>
            </a:r>
            <a:r>
              <a:rPr lang="en-US" dirty="0" err="1">
                <a:latin typeface="Courier New" pitchFamily="49" charset="0"/>
                <a:cs typeface="Courier New" pitchFamily="49" charset="0"/>
              </a:rPr>
              <a:t>href</a:t>
            </a:r>
            <a:r>
              <a:rPr lang="en-US" dirty="0">
                <a:latin typeface="Courier New" pitchFamily="49" charset="0"/>
                <a:cs typeface="Courier New" pitchFamily="49" charset="0"/>
              </a:rPr>
              <a:t>="style.css" type="text/</a:t>
            </a:r>
            <a:r>
              <a:rPr lang="en-US" dirty="0" err="1">
                <a:latin typeface="Courier New" pitchFamily="49" charset="0"/>
                <a:cs typeface="Courier New" pitchFamily="49" charset="0"/>
              </a:rPr>
              <a:t>css</a:t>
            </a:r>
            <a:r>
              <a:rPr lang="en-US" dirty="0">
                <a:latin typeface="Courier New" pitchFamily="49" charset="0"/>
                <a:cs typeface="Courier New" pitchFamily="49" charset="0"/>
              </a:rPr>
              <a:t>" </a:t>
            </a:r>
            <a:r>
              <a:rPr lang="en-US" dirty="0" err="1">
                <a:latin typeface="Courier New" pitchFamily="49" charset="0"/>
                <a:cs typeface="Courier New" pitchFamily="49" charset="0"/>
              </a:rPr>
              <a:t>rel</a:t>
            </a:r>
            <a:r>
              <a:rPr lang="en-US" dirty="0">
                <a:latin typeface="Courier New" pitchFamily="49" charset="0"/>
                <a:cs typeface="Courier New" pitchFamily="49" charset="0"/>
              </a:rPr>
              <a:t>="stylesheet" /&gt;</a:t>
            </a:r>
          </a:p>
          <a:p>
            <a:r>
              <a:rPr lang="en-US" dirty="0">
                <a:latin typeface="Courier New" pitchFamily="49" charset="0"/>
                <a:cs typeface="Courier New" pitchFamily="49" charset="0"/>
              </a:rPr>
              <a:t>			  								 </a:t>
            </a:r>
            <a:r>
              <a:rPr lang="en-US" i="1" dirty="0">
                <a:solidFill>
                  <a:schemeClr val="tx1">
                    <a:lumMod val="50000"/>
                    <a:lumOff val="50000"/>
                  </a:schemeClr>
                </a:solidFill>
                <a:latin typeface="Consolas" pitchFamily="49" charset="0"/>
                <a:cs typeface="Consolas" pitchFamily="49" charset="0"/>
              </a:rPr>
              <a:t>HTML</a:t>
            </a:r>
          </a:p>
        </p:txBody>
      </p:sp>
      <p:sp>
        <p:nvSpPr>
          <p:cNvPr id="4" name="TextBox 3">
            <a:extLst>
              <a:ext uri="{FF2B5EF4-FFF2-40B4-BE49-F238E27FC236}">
                <a16:creationId xmlns:a16="http://schemas.microsoft.com/office/drawing/2014/main" id="{7EC6F511-27B0-61B3-CFA1-680C3A775FBB}"/>
              </a:ext>
            </a:extLst>
          </p:cNvPr>
          <p:cNvSpPr txBox="1"/>
          <p:nvPr/>
        </p:nvSpPr>
        <p:spPr>
          <a:xfrm>
            <a:off x="685800" y="774532"/>
            <a:ext cx="7696200" cy="1477328"/>
          </a:xfrm>
          <a:prstGeom prst="rect">
            <a:avLst/>
          </a:prstGeom>
          <a:noFill/>
        </p:spPr>
        <p:txBody>
          <a:bodyPr wrap="square">
            <a:spAutoFit/>
          </a:bodyPr>
          <a:lstStyle/>
          <a:p>
            <a:pPr marL="285750" indent="-285750">
              <a:buFont typeface="Wingdings" panose="05000000000000000000" pitchFamily="2" charset="2"/>
              <a:buChar char="q"/>
            </a:pPr>
            <a:r>
              <a:rPr lang="en-US" dirty="0"/>
              <a:t>How do I attach a </a:t>
            </a:r>
            <a:r>
              <a:rPr lang="en-US" dirty="0">
                <a:solidFill>
                  <a:srgbClr val="FF0000"/>
                </a:solidFill>
              </a:rPr>
              <a:t>CSS</a:t>
            </a:r>
            <a:r>
              <a:rPr lang="en-US" dirty="0"/>
              <a:t> file to </a:t>
            </a:r>
            <a:r>
              <a:rPr lang="en-US" dirty="0">
                <a:solidFill>
                  <a:srgbClr val="FF0000"/>
                </a:solidFill>
              </a:rPr>
              <a:t>HTML</a:t>
            </a:r>
            <a:r>
              <a:rPr lang="en-US" dirty="0"/>
              <a:t>?</a:t>
            </a:r>
          </a:p>
          <a:p>
            <a:r>
              <a:rPr lang="en-US" dirty="0"/>
              <a:t>CSS can be added to </a:t>
            </a:r>
            <a:r>
              <a:rPr lang="en-US" dirty="0">
                <a:solidFill>
                  <a:srgbClr val="FF0000"/>
                </a:solidFill>
              </a:rPr>
              <a:t>HTML</a:t>
            </a:r>
            <a:r>
              <a:rPr lang="en-US" dirty="0"/>
              <a:t> documents in </a:t>
            </a:r>
            <a:r>
              <a:rPr lang="en-US" dirty="0">
                <a:solidFill>
                  <a:srgbClr val="7030A0"/>
                </a:solidFill>
              </a:rPr>
              <a:t>3 ways</a:t>
            </a:r>
            <a:r>
              <a:rPr lang="en-US" dirty="0"/>
              <a:t>:</a:t>
            </a:r>
          </a:p>
          <a:p>
            <a:pPr marL="742950" lvl="1" indent="-285750">
              <a:buFont typeface="Arial" panose="020B0604020202020204" pitchFamily="34" charset="0"/>
              <a:buChar char="•"/>
            </a:pPr>
            <a:r>
              <a:rPr lang="en-US" dirty="0">
                <a:solidFill>
                  <a:srgbClr val="0070C0"/>
                </a:solidFill>
              </a:rPr>
              <a:t>Inline</a:t>
            </a:r>
            <a:r>
              <a:rPr lang="en-US" dirty="0"/>
              <a:t> - by using the style attribute inside HTML elements.</a:t>
            </a:r>
          </a:p>
          <a:p>
            <a:pPr marL="742950" lvl="1" indent="-285750">
              <a:buFont typeface="Arial" panose="020B0604020202020204" pitchFamily="34" charset="0"/>
              <a:buChar char="•"/>
            </a:pPr>
            <a:r>
              <a:rPr lang="en-US" dirty="0">
                <a:solidFill>
                  <a:srgbClr val="0070C0"/>
                </a:solidFill>
              </a:rPr>
              <a:t>Internal</a:t>
            </a:r>
            <a:r>
              <a:rPr lang="en-US" dirty="0"/>
              <a:t> - by using a &lt;style&gt; element in the &lt;head&gt; section.</a:t>
            </a:r>
          </a:p>
          <a:p>
            <a:pPr marL="742950" lvl="1" indent="-285750">
              <a:buFont typeface="Arial" panose="020B0604020202020204" pitchFamily="34" charset="0"/>
              <a:buChar char="•"/>
            </a:pPr>
            <a:r>
              <a:rPr lang="en-US" dirty="0">
                <a:solidFill>
                  <a:srgbClr val="0070C0"/>
                </a:solidFill>
              </a:rPr>
              <a:t>External</a:t>
            </a:r>
            <a:r>
              <a:rPr lang="en-US" dirty="0"/>
              <a:t> - by using a &lt;link&gt; element to link to an external CSS file.</a:t>
            </a:r>
            <a:endParaRPr lang="en-CA" dirty="0"/>
          </a:p>
        </p:txBody>
      </p:sp>
    </p:spTree>
    <p:extLst>
      <p:ext uri="{BB962C8B-B14F-4D97-AF65-F5344CB8AC3E}">
        <p14:creationId xmlns:p14="http://schemas.microsoft.com/office/powerpoint/2010/main" val="109164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CSS </a:t>
            </a:r>
            <a:r>
              <a:rPr lang="en-US" dirty="0">
                <a:solidFill>
                  <a:srgbClr val="0070C0"/>
                </a:solidFill>
              </a:rPr>
              <a:t>properties</a:t>
            </a:r>
            <a:r>
              <a:rPr lang="en-US" dirty="0"/>
              <a:t> </a:t>
            </a:r>
            <a:r>
              <a:rPr lang="en-US" sz="2400" i="1" dirty="0"/>
              <a:t>for</a:t>
            </a:r>
            <a:r>
              <a:rPr lang="en-US" dirty="0"/>
              <a:t> </a:t>
            </a:r>
            <a:r>
              <a:rPr lang="en-US" dirty="0">
                <a:solidFill>
                  <a:srgbClr val="7030A0"/>
                </a:solidFill>
              </a:rPr>
              <a:t>colors</a:t>
            </a:r>
          </a:p>
        </p:txBody>
      </p:sp>
      <p:sp>
        <p:nvSpPr>
          <p:cNvPr id="5" name="Slide Number Placeholder 4"/>
          <p:cNvSpPr>
            <a:spLocks noGrp="1"/>
          </p:cNvSpPr>
          <p:nvPr>
            <p:ph type="sldNum" sz="quarter" idx="12"/>
          </p:nvPr>
        </p:nvSpPr>
        <p:spPr/>
        <p:txBody>
          <a:bodyPr>
            <a:normAutofit fontScale="85000" lnSpcReduction="20000"/>
          </a:bodyPr>
          <a:lstStyle/>
          <a:p>
            <a:fld id="{CC76F15A-3445-4ED0-A4DF-DE4BBF06AE1A}" type="slidenum">
              <a:rPr lang="en-US" smtClean="0"/>
              <a:t>9</a:t>
            </a:fld>
            <a:endParaRPr lang="en-US"/>
          </a:p>
        </p:txBody>
      </p:sp>
      <p:sp>
        <p:nvSpPr>
          <p:cNvPr id="9" name="TextBox 8"/>
          <p:cNvSpPr txBox="1"/>
          <p:nvPr/>
        </p:nvSpPr>
        <p:spPr>
          <a:xfrm>
            <a:off x="609600" y="1600200"/>
            <a:ext cx="8153400" cy="1477328"/>
          </a:xfrm>
          <a:prstGeom prst="rect">
            <a:avLst/>
          </a:prstGeom>
          <a:solidFill>
            <a:schemeClr val="tx2">
              <a:lumMod val="20000"/>
              <a:lumOff val="80000"/>
            </a:schemeClr>
          </a:solidFill>
          <a:ln w="19050">
            <a:solidFill>
              <a:schemeClr val="tx1"/>
            </a:solidFill>
          </a:ln>
        </p:spPr>
        <p:txBody>
          <a:bodyPr wrap="square" rtlCol="0">
            <a:spAutoFit/>
          </a:bodyPr>
          <a:lstStyle/>
          <a:p>
            <a:r>
              <a:rPr lang="en-US" dirty="0">
                <a:latin typeface="Courier New" pitchFamily="49" charset="0"/>
                <a:cs typeface="Courier New" pitchFamily="49" charset="0"/>
              </a:rPr>
              <a:t>p {</a:t>
            </a:r>
          </a:p>
          <a:p>
            <a:r>
              <a:rPr lang="en-US" b="1" dirty="0">
                <a:solidFill>
                  <a:srgbClr val="FF0000"/>
                </a:solidFill>
                <a:latin typeface="Courier New" pitchFamily="49" charset="0"/>
                <a:cs typeface="Courier New" pitchFamily="49" charset="0"/>
              </a:rPr>
              <a:t>color</a:t>
            </a:r>
            <a:r>
              <a:rPr lang="en-US" b="1" dirty="0">
                <a:latin typeface="Courier New" pitchFamily="49" charset="0"/>
                <a:cs typeface="Courier New" pitchFamily="49" charset="0"/>
              </a:rPr>
              <a:t>: red;</a:t>
            </a:r>
          </a:p>
          <a:p>
            <a:r>
              <a:rPr lang="en-US" b="1" dirty="0">
                <a:solidFill>
                  <a:srgbClr val="FF0000"/>
                </a:solidFill>
                <a:latin typeface="Courier New" pitchFamily="49" charset="0"/>
                <a:cs typeface="Courier New" pitchFamily="49" charset="0"/>
              </a:rPr>
              <a:t>background-color</a:t>
            </a:r>
            <a:r>
              <a:rPr lang="en-US" b="1" dirty="0">
                <a:latin typeface="Courier New" pitchFamily="49" charset="0"/>
                <a:cs typeface="Courier New" pitchFamily="49" charset="0"/>
              </a:rPr>
              <a:t>: yellow;</a:t>
            </a:r>
          </a:p>
          <a:p>
            <a:r>
              <a:rPr lang="en-US" dirty="0">
                <a:latin typeface="Courier New" pitchFamily="49" charset="0"/>
                <a:cs typeface="Courier New" pitchFamily="49" charset="0"/>
              </a:rPr>
              <a:t>}							</a:t>
            </a:r>
          </a:p>
          <a:p>
            <a:r>
              <a:rPr lang="en-US" dirty="0">
                <a:latin typeface="Courier New" pitchFamily="49" charset="0"/>
                <a:cs typeface="Courier New" pitchFamily="49" charset="0"/>
              </a:rPr>
              <a:t>								  </a:t>
            </a:r>
            <a:r>
              <a:rPr lang="en-US" i="1" dirty="0">
                <a:solidFill>
                  <a:schemeClr val="tx1">
                    <a:lumMod val="50000"/>
                    <a:lumOff val="50000"/>
                  </a:schemeClr>
                </a:solidFill>
                <a:latin typeface="Consolas" pitchFamily="49" charset="0"/>
                <a:cs typeface="Consolas" pitchFamily="49" charset="0"/>
              </a:rPr>
              <a:t>CSS</a:t>
            </a:r>
          </a:p>
        </p:txBody>
      </p:sp>
      <p:sp>
        <p:nvSpPr>
          <p:cNvPr id="7" name="TextBox 6"/>
          <p:cNvSpPr txBox="1"/>
          <p:nvPr/>
        </p:nvSpPr>
        <p:spPr>
          <a:xfrm>
            <a:off x="609600" y="3373794"/>
            <a:ext cx="8153400" cy="400110"/>
          </a:xfrm>
          <a:prstGeom prst="rect">
            <a:avLst/>
          </a:prstGeom>
          <a:solidFill>
            <a:srgbClr val="FFFF00"/>
          </a:solidFill>
          <a:ln w="19050">
            <a:solidFill>
              <a:schemeClr val="tx1"/>
            </a:solidFill>
          </a:ln>
        </p:spPr>
        <p:txBody>
          <a:bodyPr wrap="square" rtlCol="0">
            <a:spAutoFit/>
          </a:bodyPr>
          <a:lstStyle/>
          <a:p>
            <a:r>
              <a:rPr lang="en-US" sz="2000" dirty="0">
                <a:solidFill>
                  <a:srgbClr val="FF0000"/>
                </a:solidFill>
                <a:latin typeface="Times New Roman" pitchFamily="18" charset="0"/>
                <a:cs typeface="Times New Roman" pitchFamily="18" charset="0"/>
              </a:rPr>
              <a:t>This paragraph uses the style above                                                        </a:t>
            </a:r>
            <a:r>
              <a:rPr lang="en-US" b="1" i="1" dirty="0">
                <a:solidFill>
                  <a:srgbClr val="7030A0"/>
                </a:solidFill>
                <a:latin typeface="Consolas" pitchFamily="49" charset="0"/>
                <a:cs typeface="Consolas" pitchFamily="49" charset="0"/>
              </a:rPr>
              <a:t>output</a:t>
            </a:r>
          </a:p>
        </p:txBody>
      </p:sp>
      <p:graphicFrame>
        <p:nvGraphicFramePr>
          <p:cNvPr id="10" name="Table 9"/>
          <p:cNvGraphicFramePr>
            <a:graphicFrameLocks noGrp="1"/>
          </p:cNvGraphicFramePr>
          <p:nvPr>
            <p:extLst>
              <p:ext uri="{D42A27DB-BD31-4B8C-83A1-F6EECF244321}">
                <p14:modId xmlns:p14="http://schemas.microsoft.com/office/powerpoint/2010/main" val="2633498890"/>
              </p:ext>
            </p:extLst>
          </p:nvPr>
        </p:nvGraphicFramePr>
        <p:xfrm>
          <a:off x="762000" y="4236720"/>
          <a:ext cx="8153400" cy="1584960"/>
        </p:xfrm>
        <a:graphic>
          <a:graphicData uri="http://schemas.openxmlformats.org/drawingml/2006/table">
            <a:tbl>
              <a:tblPr>
                <a:tableStyleId>{775DCB02-9BB8-47FD-8907-85C794F793BA}</a:tableStyleId>
              </a:tblPr>
              <a:tblGrid>
                <a:gridCol w="4076700">
                  <a:extLst>
                    <a:ext uri="{9D8B030D-6E8A-4147-A177-3AD203B41FA5}">
                      <a16:colId xmlns:a16="http://schemas.microsoft.com/office/drawing/2014/main" val="20000"/>
                    </a:ext>
                  </a:extLst>
                </a:gridCol>
                <a:gridCol w="4076700">
                  <a:extLst>
                    <a:ext uri="{9D8B030D-6E8A-4147-A177-3AD203B41FA5}">
                      <a16:colId xmlns:a16="http://schemas.microsoft.com/office/drawing/2014/main" val="20001"/>
                    </a:ext>
                  </a:extLst>
                </a:gridCol>
              </a:tblGrid>
              <a:tr h="0">
                <a:tc>
                  <a:txBody>
                    <a:bodyPr/>
                    <a:lstStyle/>
                    <a:p>
                      <a:pPr algn="l" rtl="0"/>
                      <a:r>
                        <a:rPr lang="en-US" sz="2600" b="1" dirty="0"/>
                        <a:t>property </a:t>
                      </a:r>
                    </a:p>
                  </a:txBody>
                  <a:tcPr anchor="ctr"/>
                </a:tc>
                <a:tc>
                  <a:txBody>
                    <a:bodyPr/>
                    <a:lstStyle/>
                    <a:p>
                      <a:pPr algn="l" rtl="0"/>
                      <a:r>
                        <a:rPr lang="en-US" sz="2600" b="1" dirty="0"/>
                        <a:t>description </a:t>
                      </a:r>
                    </a:p>
                  </a:txBody>
                  <a:tcPr anchor="ctr"/>
                </a:tc>
                <a:extLst>
                  <a:ext uri="{0D108BD9-81ED-4DB2-BD59-A6C34878D82A}">
                    <a16:rowId xmlns:a16="http://schemas.microsoft.com/office/drawing/2014/main" val="10000"/>
                  </a:ext>
                </a:extLst>
              </a:tr>
              <a:tr h="0">
                <a:tc>
                  <a:txBody>
                    <a:bodyPr/>
                    <a:lstStyle/>
                    <a:p>
                      <a:pPr algn="l" rtl="0"/>
                      <a:r>
                        <a:rPr lang="en-US" sz="2000" dirty="0">
                          <a:solidFill>
                            <a:srgbClr val="7030A0"/>
                          </a:solidFill>
                        </a:rPr>
                        <a:t>color</a:t>
                      </a:r>
                      <a:r>
                        <a:rPr lang="en-US" sz="2000" dirty="0"/>
                        <a:t> </a:t>
                      </a:r>
                    </a:p>
                  </a:txBody>
                  <a:tcPr anchor="ctr"/>
                </a:tc>
                <a:tc>
                  <a:txBody>
                    <a:bodyPr/>
                    <a:lstStyle/>
                    <a:p>
                      <a:pPr algn="l" rtl="0"/>
                      <a:r>
                        <a:rPr lang="en-US" sz="2000" dirty="0">
                          <a:solidFill>
                            <a:srgbClr val="7030A0"/>
                          </a:solidFill>
                        </a:rPr>
                        <a:t>color</a:t>
                      </a:r>
                      <a:r>
                        <a:rPr lang="en-US" sz="2000" dirty="0"/>
                        <a:t> of the </a:t>
                      </a:r>
                      <a:r>
                        <a:rPr lang="en-US" sz="2000" dirty="0">
                          <a:solidFill>
                            <a:srgbClr val="7030A0"/>
                          </a:solidFill>
                        </a:rPr>
                        <a:t>element's text </a:t>
                      </a:r>
                    </a:p>
                  </a:txBody>
                  <a:tcPr anchor="ctr"/>
                </a:tc>
                <a:extLst>
                  <a:ext uri="{0D108BD9-81ED-4DB2-BD59-A6C34878D82A}">
                    <a16:rowId xmlns:a16="http://schemas.microsoft.com/office/drawing/2014/main" val="10001"/>
                  </a:ext>
                </a:extLst>
              </a:tr>
              <a:tr h="0">
                <a:tc>
                  <a:txBody>
                    <a:bodyPr/>
                    <a:lstStyle/>
                    <a:p>
                      <a:pPr algn="l" rtl="0"/>
                      <a:r>
                        <a:rPr lang="en-US" sz="2000" dirty="0">
                          <a:solidFill>
                            <a:srgbClr val="7030A0"/>
                          </a:solidFill>
                        </a:rPr>
                        <a:t>background-color</a:t>
                      </a:r>
                      <a:r>
                        <a:rPr lang="en-US" sz="2000" dirty="0"/>
                        <a:t> </a:t>
                      </a:r>
                    </a:p>
                  </a:txBody>
                  <a:tcPr anchor="ctr"/>
                </a:tc>
                <a:tc>
                  <a:txBody>
                    <a:bodyPr/>
                    <a:lstStyle/>
                    <a:p>
                      <a:pPr algn="l" rtl="0"/>
                      <a:r>
                        <a:rPr lang="en-US" sz="2000" dirty="0">
                          <a:solidFill>
                            <a:srgbClr val="7030A0"/>
                          </a:solidFill>
                        </a:rPr>
                        <a:t>color</a:t>
                      </a:r>
                      <a:r>
                        <a:rPr lang="en-US" sz="2000" dirty="0"/>
                        <a:t> that will </a:t>
                      </a:r>
                      <a:r>
                        <a:rPr lang="en-US" sz="2000" dirty="0">
                          <a:solidFill>
                            <a:srgbClr val="00B050"/>
                          </a:solidFill>
                        </a:rPr>
                        <a:t>appear</a:t>
                      </a:r>
                      <a:r>
                        <a:rPr lang="en-US" sz="2000" dirty="0"/>
                        <a:t> behind the element </a:t>
                      </a:r>
                    </a:p>
                  </a:txBody>
                  <a:tcPr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3345929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N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SN Theme</Template>
  <TotalTime>2594</TotalTime>
  <Words>2250</Words>
  <Application>Microsoft Office PowerPoint</Application>
  <PresentationFormat>On-screen Show (4:3)</PresentationFormat>
  <Paragraphs>311</Paragraphs>
  <Slides>34</Slides>
  <Notes>5</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34</vt:i4>
      </vt:variant>
    </vt:vector>
  </HeadingPairs>
  <TitlesOfParts>
    <vt:vector size="48" baseType="lpstr">
      <vt:lpstr>Arial</vt:lpstr>
      <vt:lpstr>Arial Black</vt:lpstr>
      <vt:lpstr>Calibri</vt:lpstr>
      <vt:lpstr>Consolas</vt:lpstr>
      <vt:lpstr>Courier</vt:lpstr>
      <vt:lpstr>Courier New</vt:lpstr>
      <vt:lpstr>CourierNew</vt:lpstr>
      <vt:lpstr>Garamond</vt:lpstr>
      <vt:lpstr>Georgia</vt:lpstr>
      <vt:lpstr>Google Sans</vt:lpstr>
      <vt:lpstr>Segoe UI</vt:lpstr>
      <vt:lpstr>Times New Roman</vt:lpstr>
      <vt:lpstr>Wingdings</vt:lpstr>
      <vt:lpstr>SN Theme</vt:lpstr>
      <vt:lpstr>PowerPoint Presentation</vt:lpstr>
      <vt:lpstr>Lecture 1 Styling HTML with CSS </vt:lpstr>
      <vt:lpstr>Styling HTML with CSS </vt:lpstr>
      <vt:lpstr>CSS Advantages</vt:lpstr>
      <vt:lpstr>CSS Disadvantages</vt:lpstr>
      <vt:lpstr>adding style</vt:lpstr>
      <vt:lpstr>Naming HTML elements</vt:lpstr>
      <vt:lpstr>Attaching a CSS file: &lt;link&gt;</vt:lpstr>
      <vt:lpstr>CSS properties for colors</vt:lpstr>
      <vt:lpstr>Specifying colors</vt:lpstr>
      <vt:lpstr>Lecture 2 CSS properties (1) </vt:lpstr>
      <vt:lpstr>CSS properties for fonts</vt:lpstr>
      <vt:lpstr>font-family</vt:lpstr>
      <vt:lpstr>font-size</vt:lpstr>
      <vt:lpstr>font-size</vt:lpstr>
      <vt:lpstr>font-weight, font-style</vt:lpstr>
      <vt:lpstr>CSS properties for text</vt:lpstr>
      <vt:lpstr>text-align</vt:lpstr>
      <vt:lpstr>text-decoration</vt:lpstr>
      <vt:lpstr>CSS properties for Layout </vt:lpstr>
      <vt:lpstr>CSS properties for Layout </vt:lpstr>
      <vt:lpstr>CSS properties for Layout </vt:lpstr>
      <vt:lpstr>CSS properties for Layout </vt:lpstr>
      <vt:lpstr>CSS properties for Layout </vt:lpstr>
      <vt:lpstr>CSS properties for Layout </vt:lpstr>
      <vt:lpstr>Lecture 3 CSS properties (2) </vt:lpstr>
      <vt:lpstr>CSS properties</vt:lpstr>
      <vt:lpstr>Body styles</vt:lpstr>
      <vt:lpstr>CSS comments /*…*/</vt:lpstr>
      <vt:lpstr>Grouping styles</vt:lpstr>
      <vt:lpstr>Descendant (nested) selector</vt:lpstr>
      <vt:lpstr>CSS Example</vt:lpstr>
      <vt:lpstr>References</vt:lpstr>
      <vt:lpstr>The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CSS for Styling</dc:title>
  <dc:creator>Xenia Mountrouidou</dc:creator>
  <cp:lastModifiedBy>Mhammed Almakadmeh</cp:lastModifiedBy>
  <cp:revision>217</cp:revision>
  <dcterms:created xsi:type="dcterms:W3CDTF">2011-07-18T18:55:42Z</dcterms:created>
  <dcterms:modified xsi:type="dcterms:W3CDTF">2023-12-14T06:04:49Z</dcterms:modified>
</cp:coreProperties>
</file>